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Nunito SemiBold"/>
      <p:regular r:id="rId36"/>
      <p:bold r:id="rId37"/>
      <p:italic r:id="rId38"/>
      <p:boldItalic r:id="rId39"/>
    </p:embeddedFont>
    <p:embeddedFont>
      <p:font typeface="Nuni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93807E-5B3D-4E88-BADB-F36435914C45}">
  <a:tblStyle styleId="{3893807E-5B3D-4E88-BADB-F36435914C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SemiBold-bold.fntdata"/><Relationship Id="rId14" Type="http://schemas.openxmlformats.org/officeDocument/2006/relationships/slide" Target="slides/slide9.xml"/><Relationship Id="rId36" Type="http://schemas.openxmlformats.org/officeDocument/2006/relationships/font" Target="fonts/NunitoSemiBold-regular.fntdata"/><Relationship Id="rId17" Type="http://schemas.openxmlformats.org/officeDocument/2006/relationships/slide" Target="slides/slide12.xml"/><Relationship Id="rId39" Type="http://schemas.openxmlformats.org/officeDocument/2006/relationships/font" Target="fonts/NunitoSemiBold-boldItalic.fntdata"/><Relationship Id="rId16" Type="http://schemas.openxmlformats.org/officeDocument/2006/relationships/slide" Target="slides/slide11.xml"/><Relationship Id="rId38" Type="http://schemas.openxmlformats.org/officeDocument/2006/relationships/font" Target="fonts/Nunito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80695207f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80695207f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880695207f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80695207f_0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80695207f_0_1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880695207f_0_1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80695207f_0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80695207f_0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880695207f_0_2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9d79ad3c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9d79ad3c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89d79ad3c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89553240c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89553240c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g89553240c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a2949234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a2949234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8a29492340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d0c7b1b6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d0c7b1b6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7" name="Google Shape;307;g8d0c7b1b6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cf6a094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cf6a094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g8cf6a094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8cf6a0941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cf6a0941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g8cf6a0941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d0c7b1b6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d0c7b1b6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g8d0c7b1b6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8069520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80695207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bc909c7a17e04d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bc909c7a17e04d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7bc909c7a17e04d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7bc909c7a17e04d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bc909c7a17e04d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7bc909c7a17e04d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bc909c7a17e04d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bc909c7a17e04d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g7bc909c7a17e04d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bc909c7a17e04d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bc909c7a17e04d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 name="Google Shape;376;g7bc909c7a17e04d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8d0c7b1b6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8d0c7b1b68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g8d0c7b1b68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d0c7b1b6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d0c7b1b6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g8d0c7b1b6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d0c7b1b68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d0c7b1b68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5" name="Google Shape;405;g8d0c7b1b68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d0c7b1b6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d0c7b1b68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g8d0c7b1b68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d0c7b1b6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8d0c7b1b6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g8d0c7b1b68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d0c7b1b68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d0c7b1b68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g8d0c7b1b68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ec02e0d3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ec02e0d3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g8ec02e0d3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80695207f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80695207f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880695207f_0_1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2dff90347ef1e8d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2dff90347ef1e8d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62dff90347ef1e8d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2dff90347ef1e8d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2dff90347ef1e8d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62dff90347ef1e8d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0bbc30c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0bbc30c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80bbc30c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80695207f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80695207f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880695207f_0_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80695207f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80695207f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880695207f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a:t>
            </a:r>
            <a:r>
              <a:rPr b="1" lang="en-US" sz="1000">
                <a:solidFill>
                  <a:schemeClr val="dk1"/>
                </a:solidFill>
                <a:latin typeface="Nunito"/>
                <a:ea typeface="Nunito"/>
                <a:cs typeface="Nunito"/>
                <a:sym typeface="Nunito"/>
              </a:rPr>
              <a:t>2020 </a:t>
            </a:r>
            <a:r>
              <a:rPr b="1" i="0" lang="en-US" sz="1000" u="none" cap="none" strike="noStrike">
                <a:solidFill>
                  <a:schemeClr val="dk1"/>
                </a:solidFill>
                <a:latin typeface="Nunito"/>
                <a:ea typeface="Nunito"/>
                <a:cs typeface="Nunito"/>
                <a:sym typeface="Nunito"/>
              </a:rPr>
              <a:t>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 </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0" Type="http://schemas.openxmlformats.org/officeDocument/2006/relationships/slide" Target="/ppt/slides/slide29.xml"/><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27.xml"/><Relationship Id="rId5" Type="http://schemas.openxmlformats.org/officeDocument/2006/relationships/slide" Target="/ppt/slides/slide5.xml"/><Relationship Id="rId6" Type="http://schemas.openxmlformats.org/officeDocument/2006/relationships/slide" Target="/ppt/slides/slide8.xml"/><Relationship Id="rId7" Type="http://schemas.openxmlformats.org/officeDocument/2006/relationships/slide" Target="/ppt/slides/slide15.xml"/><Relationship Id="rId8" Type="http://schemas.openxmlformats.org/officeDocument/2006/relationships/slide" Target="/ppt/slides/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presentation/d/1DRqsRfJ-dCjziJ7xuZ1M7KCqZaXodR-sT-JeoqQ68nA/edit#slide=id.g63384d7158_0_2"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8.xml"/><Relationship Id="rId4" Type="http://schemas.openxmlformats.org/officeDocument/2006/relationships/slide" Target="/ppt/slides/slide9.xml"/><Relationship Id="rId5" Type="http://schemas.openxmlformats.org/officeDocument/2006/relationships/slide" Target="/ppt/slides/slide10.xml"/><Relationship Id="rId6" Type="http://schemas.openxmlformats.org/officeDocument/2006/relationships/slide" Target="/ppt/slides/slide11.xml"/><Relationship Id="rId7" Type="http://schemas.openxmlformats.org/officeDocument/2006/relationships/slide" Target="/ppt/slides/slide11.xml"/><Relationship Id="rId8" Type="http://schemas.openxmlformats.org/officeDocument/2006/relationships/slide" Target="/ppt/slides/slide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803000" y="2566575"/>
            <a:ext cx="49527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Dispense Investigation Report</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40" name="Google Shape;240;p28"/>
          <p:cNvSpPr txBox="1"/>
          <p:nvPr>
            <p:ph idx="1" type="subTitle"/>
          </p:nvPr>
        </p:nvSpPr>
        <p:spPr>
          <a:xfrm>
            <a:off x="458700" y="1003050"/>
            <a:ext cx="11274600" cy="531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KP FMK vs Flowmeter test rig FMK</a:t>
            </a:r>
            <a:endParaRPr sz="2200"/>
          </a:p>
          <a:p>
            <a:pPr indent="0" lvl="0" marL="0" rtl="0" algn="l">
              <a:spcBef>
                <a:spcPts val="1000"/>
              </a:spcBef>
              <a:spcAft>
                <a:spcPts val="0"/>
              </a:spcAft>
              <a:buNone/>
            </a:pPr>
            <a:r>
              <a:t/>
            </a:r>
            <a:endParaRPr/>
          </a:p>
        </p:txBody>
      </p:sp>
      <p:sp>
        <p:nvSpPr>
          <p:cNvPr id="241" name="Google Shape;241;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2" name="Google Shape;242;p28" title="Chart"/>
          <p:cNvPicPr preferRelativeResize="0"/>
          <p:nvPr/>
        </p:nvPicPr>
        <p:blipFill>
          <a:blip r:embed="rId3">
            <a:alphaModFix/>
          </a:blip>
          <a:stretch>
            <a:fillRect/>
          </a:stretch>
        </p:blipFill>
        <p:spPr>
          <a:xfrm>
            <a:off x="309350" y="2075750"/>
            <a:ext cx="5656350" cy="3497525"/>
          </a:xfrm>
          <a:prstGeom prst="rect">
            <a:avLst/>
          </a:prstGeom>
          <a:noFill/>
          <a:ln>
            <a:noFill/>
          </a:ln>
        </p:spPr>
      </p:pic>
      <p:pic>
        <p:nvPicPr>
          <p:cNvPr id="243" name="Google Shape;243;p28" title="Chart"/>
          <p:cNvPicPr preferRelativeResize="0"/>
          <p:nvPr/>
        </p:nvPicPr>
        <p:blipFill>
          <a:blip r:embed="rId4">
            <a:alphaModFix/>
          </a:blip>
          <a:stretch>
            <a:fillRect/>
          </a:stretch>
        </p:blipFill>
        <p:spPr>
          <a:xfrm>
            <a:off x="5965708" y="2084213"/>
            <a:ext cx="5436489" cy="3348426"/>
          </a:xfrm>
          <a:prstGeom prst="rect">
            <a:avLst/>
          </a:prstGeom>
          <a:noFill/>
          <a:ln>
            <a:noFill/>
          </a:ln>
        </p:spPr>
      </p:pic>
      <p:sp>
        <p:nvSpPr>
          <p:cNvPr id="244" name="Google Shape;244;p28"/>
          <p:cNvSpPr txBox="1"/>
          <p:nvPr/>
        </p:nvSpPr>
        <p:spPr>
          <a:xfrm>
            <a:off x="951875" y="5676775"/>
            <a:ext cx="58260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There is no a certain difference between the flowmeter’s FMK on a test rig and on the KP</a:t>
            </a:r>
            <a:endParaRPr sz="1800">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51" name="Google Shape;251;p29"/>
          <p:cNvSpPr txBox="1"/>
          <p:nvPr>
            <p:ph idx="1" type="subTitle"/>
          </p:nvPr>
        </p:nvSpPr>
        <p:spPr>
          <a:xfrm>
            <a:off x="408000" y="985700"/>
            <a:ext cx="11274600" cy="5198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3 Month verification failure mode</a:t>
            </a:r>
            <a:endParaRPr/>
          </a:p>
          <a:p>
            <a:pPr indent="0" lvl="0" marL="0" rtl="0" algn="l">
              <a:spcBef>
                <a:spcPts val="1000"/>
              </a:spcBef>
              <a:spcAft>
                <a:spcPts val="0"/>
              </a:spcAft>
              <a:buNone/>
            </a:pPr>
            <a:r>
              <a:t/>
            </a:r>
            <a:endParaRPr/>
          </a:p>
        </p:txBody>
      </p:sp>
      <p:sp>
        <p:nvSpPr>
          <p:cNvPr id="252" name="Google Shape;25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3" name="Google Shape;253;p29" title="Chart"/>
          <p:cNvPicPr preferRelativeResize="0"/>
          <p:nvPr/>
        </p:nvPicPr>
        <p:blipFill>
          <a:blip r:embed="rId3">
            <a:alphaModFix/>
          </a:blip>
          <a:stretch>
            <a:fillRect/>
          </a:stretch>
        </p:blipFill>
        <p:spPr>
          <a:xfrm>
            <a:off x="4930275" y="1595550"/>
            <a:ext cx="6423276" cy="3971700"/>
          </a:xfrm>
          <a:prstGeom prst="rect">
            <a:avLst/>
          </a:prstGeom>
          <a:noFill/>
          <a:ln>
            <a:noFill/>
          </a:ln>
        </p:spPr>
      </p:pic>
      <p:graphicFrame>
        <p:nvGraphicFramePr>
          <p:cNvPr id="254" name="Google Shape;254;p29"/>
          <p:cNvGraphicFramePr/>
          <p:nvPr/>
        </p:nvGraphicFramePr>
        <p:xfrm>
          <a:off x="637375" y="2987063"/>
          <a:ext cx="3000000" cy="3000000"/>
        </p:xfrm>
        <a:graphic>
          <a:graphicData uri="http://schemas.openxmlformats.org/drawingml/2006/table">
            <a:tbl>
              <a:tblPr>
                <a:noFill/>
                <a:tableStyleId>{3893807E-5B3D-4E88-BADB-F36435914C45}</a:tableStyleId>
              </a:tblPr>
              <a:tblGrid>
                <a:gridCol w="2996500"/>
                <a:gridCol w="731975"/>
              </a:tblGrid>
              <a:tr h="363550">
                <a:tc gridSpan="2">
                  <a:txBody>
                    <a:bodyPr/>
                    <a:lstStyle/>
                    <a:p>
                      <a:pPr indent="0" lvl="0" marL="0" rtl="0" algn="l">
                        <a:lnSpc>
                          <a:spcPct val="115000"/>
                        </a:lnSpc>
                        <a:spcBef>
                          <a:spcPts val="0"/>
                        </a:spcBef>
                        <a:spcAft>
                          <a:spcPts val="0"/>
                        </a:spcAft>
                        <a:buNone/>
                      </a:pPr>
                      <a:r>
                        <a:rPr b="1" lang="en-US" sz="1300"/>
                        <a:t>2L Dispense Volumes for 3 Month Failures</a:t>
                      </a:r>
                      <a:endParaRPr b="1" sz="1300"/>
                    </a:p>
                  </a:txBody>
                  <a:tcPr marT="19050" marB="19050" marR="91425" marL="91425" anchor="b">
                    <a:lnL cap="flat" cmpd="sng" w="9525">
                      <a:solidFill>
                        <a:srgbClr val="999999"/>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272675">
                <a:tc>
                  <a:txBody>
                    <a:bodyPr/>
                    <a:lstStyle/>
                    <a:p>
                      <a:pPr indent="0" lvl="0" marL="0" rtl="0" algn="ctr">
                        <a:lnSpc>
                          <a:spcPct val="115000"/>
                        </a:lnSpc>
                        <a:spcBef>
                          <a:spcPts val="0"/>
                        </a:spcBef>
                        <a:spcAft>
                          <a:spcPts val="0"/>
                        </a:spcAft>
                        <a:buNone/>
                      </a:pPr>
                      <a:r>
                        <a:rPr b="1" lang="en-US" sz="1300"/>
                        <a:t>2020 to 2030</a:t>
                      </a:r>
                      <a:endParaRPr b="1" sz="13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US" sz="1300"/>
                        <a:t>28</a:t>
                      </a:r>
                      <a:endParaRPr sz="13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FFF"/>
                    </a:solidFill>
                  </a:tcPr>
                </a:tc>
              </a:tr>
              <a:tr h="199950">
                <a:tc>
                  <a:txBody>
                    <a:bodyPr/>
                    <a:lstStyle/>
                    <a:p>
                      <a:pPr indent="0" lvl="0" marL="0" rtl="0" algn="ctr">
                        <a:lnSpc>
                          <a:spcPct val="115000"/>
                        </a:lnSpc>
                        <a:spcBef>
                          <a:spcPts val="0"/>
                        </a:spcBef>
                        <a:spcAft>
                          <a:spcPts val="0"/>
                        </a:spcAft>
                        <a:buNone/>
                      </a:pPr>
                      <a:r>
                        <a:rPr b="1" lang="en-US" sz="1300"/>
                        <a:t>2031  above</a:t>
                      </a:r>
                      <a:endParaRPr b="1" sz="13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2E9"/>
                    </a:solidFill>
                  </a:tcPr>
                </a:tc>
                <a:tc>
                  <a:txBody>
                    <a:bodyPr/>
                    <a:lstStyle/>
                    <a:p>
                      <a:pPr indent="0" lvl="0" marL="0" rtl="0" algn="ctr">
                        <a:lnSpc>
                          <a:spcPct val="115000"/>
                        </a:lnSpc>
                        <a:spcBef>
                          <a:spcPts val="0"/>
                        </a:spcBef>
                        <a:spcAft>
                          <a:spcPts val="0"/>
                        </a:spcAft>
                        <a:buNone/>
                      </a:pPr>
                      <a:r>
                        <a:rPr lang="en-US" sz="1300"/>
                        <a:t>29</a:t>
                      </a:r>
                      <a:endParaRPr sz="13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55" name="Google Shape;255;p29"/>
          <p:cNvSpPr txBox="1"/>
          <p:nvPr/>
        </p:nvSpPr>
        <p:spPr>
          <a:xfrm>
            <a:off x="10229675" y="5118675"/>
            <a:ext cx="18132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OD=Over dispense</a:t>
            </a:r>
            <a:endParaRPr sz="1200">
              <a:latin typeface="Nunito SemiBold"/>
              <a:ea typeface="Nunito SemiBold"/>
              <a:cs typeface="Nunito SemiBold"/>
              <a:sym typeface="Nunito SemiBold"/>
            </a:endParaRPr>
          </a:p>
          <a:p>
            <a:pPr indent="0" lvl="0" marL="0" rtl="0" algn="l">
              <a:spcBef>
                <a:spcPts val="0"/>
              </a:spcBef>
              <a:spcAft>
                <a:spcPts val="0"/>
              </a:spcAft>
              <a:buNone/>
            </a:pPr>
            <a:r>
              <a:rPr lang="en-US" sz="1200">
                <a:latin typeface="Nunito SemiBold"/>
                <a:ea typeface="Nunito SemiBold"/>
                <a:cs typeface="Nunito SemiBold"/>
                <a:sym typeface="Nunito SemiBold"/>
              </a:rPr>
              <a:t>UD=Under dispense</a:t>
            </a:r>
            <a:endParaRPr sz="1200">
              <a:latin typeface="Nunito SemiBold"/>
              <a:ea typeface="Nunito SemiBold"/>
              <a:cs typeface="Nunito SemiBold"/>
              <a:sym typeface="Nunito SemiBold"/>
            </a:endParaRPr>
          </a:p>
        </p:txBody>
      </p:sp>
      <p:sp>
        <p:nvSpPr>
          <p:cNvPr id="256" name="Google Shape;256;p29"/>
          <p:cNvSpPr txBox="1"/>
          <p:nvPr/>
        </p:nvSpPr>
        <p:spPr>
          <a:xfrm>
            <a:off x="5734250" y="5573600"/>
            <a:ext cx="5619300" cy="783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Nunito SemiBold"/>
              <a:buChar char="●"/>
            </a:pPr>
            <a:r>
              <a:rPr lang="en-US" sz="1500">
                <a:latin typeface="Nunito SemiBold"/>
                <a:ea typeface="Nunito SemiBold"/>
                <a:cs typeface="Nunito SemiBold"/>
                <a:sym typeface="Nunito SemiBold"/>
              </a:rPr>
              <a:t>47 out of the 77 KPs failed because of over dispensing in 2L only</a:t>
            </a:r>
            <a:endParaRPr sz="1500">
              <a:latin typeface="Nunito SemiBold"/>
              <a:ea typeface="Nunito SemiBold"/>
              <a:cs typeface="Nunito SemiBold"/>
              <a:sym typeface="Nunito SemiBold"/>
            </a:endParaRPr>
          </a:p>
        </p:txBody>
      </p:sp>
      <p:sp>
        <p:nvSpPr>
          <p:cNvPr id="257" name="Google Shape;257;p29"/>
          <p:cNvSpPr txBox="1"/>
          <p:nvPr/>
        </p:nvSpPr>
        <p:spPr>
          <a:xfrm>
            <a:off x="557100" y="1945300"/>
            <a:ext cx="25851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Nunito SemiBold"/>
                <a:ea typeface="Nunito SemiBold"/>
                <a:cs typeface="Nunito SemiBold"/>
                <a:sym typeface="Nunito SemiBold"/>
              </a:rPr>
              <a:t>Over dispense: 63</a:t>
            </a:r>
            <a:endParaRPr sz="1700">
              <a:latin typeface="Nunito SemiBold"/>
              <a:ea typeface="Nunito SemiBold"/>
              <a:cs typeface="Nunito SemiBold"/>
              <a:sym typeface="Nunito SemiBold"/>
            </a:endParaRPr>
          </a:p>
          <a:p>
            <a:pPr indent="0" lvl="0" marL="0" rtl="0" algn="l">
              <a:spcBef>
                <a:spcPts val="0"/>
              </a:spcBef>
              <a:spcAft>
                <a:spcPts val="0"/>
              </a:spcAft>
              <a:buNone/>
            </a:pPr>
            <a:r>
              <a:rPr lang="en-US" sz="1700">
                <a:latin typeface="Nunito SemiBold"/>
                <a:ea typeface="Nunito SemiBold"/>
                <a:cs typeface="Nunito SemiBold"/>
                <a:sym typeface="Nunito SemiBold"/>
              </a:rPr>
              <a:t>Under dispense:14</a:t>
            </a:r>
            <a:endParaRPr sz="1700">
              <a:latin typeface="Nunito SemiBold"/>
              <a:ea typeface="Nunito SemiBold"/>
              <a:cs typeface="Nunito SemiBold"/>
              <a:sym typeface="Nunito SemiBold"/>
            </a:endParaRPr>
          </a:p>
        </p:txBody>
      </p:sp>
      <p:sp>
        <p:nvSpPr>
          <p:cNvPr id="258" name="Google Shape;258;p29"/>
          <p:cNvSpPr txBox="1"/>
          <p:nvPr/>
        </p:nvSpPr>
        <p:spPr>
          <a:xfrm>
            <a:off x="103225" y="6001725"/>
            <a:ext cx="37053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Data Source: Calibration Accuracy Verification Results</a:t>
            </a:r>
            <a:endParaRPr sz="1000">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Dispense Investigation Tickets Analysis</a:t>
            </a:r>
            <a:endParaRPr/>
          </a:p>
        </p:txBody>
      </p:sp>
      <p:sp>
        <p:nvSpPr>
          <p:cNvPr id="265" name="Google Shape;265;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6" name="Google Shape;266;p30"/>
          <p:cNvPicPr preferRelativeResize="0"/>
          <p:nvPr/>
        </p:nvPicPr>
        <p:blipFill>
          <a:blip r:embed="rId3">
            <a:alphaModFix/>
          </a:blip>
          <a:stretch>
            <a:fillRect/>
          </a:stretch>
        </p:blipFill>
        <p:spPr>
          <a:xfrm>
            <a:off x="771700" y="1004800"/>
            <a:ext cx="5409675" cy="5263800"/>
          </a:xfrm>
          <a:prstGeom prst="rect">
            <a:avLst/>
          </a:prstGeom>
          <a:noFill/>
          <a:ln>
            <a:noFill/>
          </a:ln>
        </p:spPr>
      </p:pic>
      <p:pic>
        <p:nvPicPr>
          <p:cNvPr id="267" name="Google Shape;267;p30"/>
          <p:cNvPicPr preferRelativeResize="0"/>
          <p:nvPr/>
        </p:nvPicPr>
        <p:blipFill rotWithShape="1">
          <a:blip r:embed="rId4">
            <a:alphaModFix/>
          </a:blip>
          <a:srcRect b="47467" l="0" r="0" t="0"/>
          <a:stretch/>
        </p:blipFill>
        <p:spPr>
          <a:xfrm>
            <a:off x="4174925" y="1336475"/>
            <a:ext cx="1669790" cy="1066950"/>
          </a:xfrm>
          <a:prstGeom prst="rect">
            <a:avLst/>
          </a:prstGeom>
          <a:noFill/>
          <a:ln>
            <a:noFill/>
          </a:ln>
        </p:spPr>
      </p:pic>
      <p:sp>
        <p:nvSpPr>
          <p:cNvPr id="268" name="Google Shape;268;p30"/>
          <p:cNvSpPr txBox="1"/>
          <p:nvPr/>
        </p:nvSpPr>
        <p:spPr>
          <a:xfrm>
            <a:off x="8084525" y="2143375"/>
            <a:ext cx="2557500" cy="21210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Nunito"/>
              <a:buChar char="●"/>
            </a:pPr>
            <a:r>
              <a:rPr b="1" lang="en-US" sz="1900" u="sng">
                <a:latin typeface="Nunito"/>
                <a:ea typeface="Nunito"/>
                <a:cs typeface="Nunito"/>
                <a:sym typeface="Nunito"/>
              </a:rPr>
              <a:t>Results</a:t>
            </a:r>
            <a:endParaRPr b="1" sz="1900" u="sng">
              <a:latin typeface="Nunito"/>
              <a:ea typeface="Nunito"/>
              <a:cs typeface="Nunito"/>
              <a:sym typeface="Nunito"/>
            </a:endParaRPr>
          </a:p>
          <a:p>
            <a:pPr indent="0" lvl="0" marL="0" rtl="0" algn="l">
              <a:spcBef>
                <a:spcPts val="0"/>
              </a:spcBef>
              <a:spcAft>
                <a:spcPts val="0"/>
              </a:spcAft>
              <a:buNone/>
            </a:pPr>
            <a:r>
              <a:rPr lang="en-US" sz="1900">
                <a:latin typeface="Nunito SemiBold"/>
                <a:ea typeface="Nunito SemiBold"/>
                <a:cs typeface="Nunito SemiBold"/>
                <a:sym typeface="Nunito SemiBold"/>
              </a:rPr>
              <a:t>Verified: 43</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Passed:15</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Failed: 28</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    OD:13</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    UD:12</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    Mixed UD&amp;OD:3</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p:txBody>
      </p:sp>
      <p:sp>
        <p:nvSpPr>
          <p:cNvPr id="269" name="Google Shape;269;p30"/>
          <p:cNvSpPr txBox="1"/>
          <p:nvPr/>
        </p:nvSpPr>
        <p:spPr>
          <a:xfrm>
            <a:off x="7952700" y="4343913"/>
            <a:ext cx="3699900" cy="1669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US" sz="1900">
                <a:latin typeface="Nunito"/>
                <a:ea typeface="Nunito"/>
                <a:cs typeface="Nunito"/>
                <a:sym typeface="Nunito"/>
              </a:rPr>
              <a:t>Of the 75 affected KPs</a:t>
            </a:r>
            <a:r>
              <a:rPr lang="en-US" sz="1900">
                <a:latin typeface="Nunito SemiBold"/>
                <a:ea typeface="Nunito SemiBold"/>
                <a:cs typeface="Nunito SemiBold"/>
                <a:sym typeface="Nunito SemiBold"/>
              </a:rPr>
              <a:t>;</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73% sealed by W&amp;M, 27% SG</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27 passed 3 months verification</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11 failed.</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Only 4 in each category passed verification</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p:txBody>
      </p:sp>
      <p:sp>
        <p:nvSpPr>
          <p:cNvPr id="270" name="Google Shape;270;p30"/>
          <p:cNvSpPr txBox="1"/>
          <p:nvPr/>
        </p:nvSpPr>
        <p:spPr>
          <a:xfrm>
            <a:off x="8163050" y="889650"/>
            <a:ext cx="2557500" cy="1462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Nunito SemiBold"/>
              <a:buChar char="●"/>
            </a:pPr>
            <a:r>
              <a:rPr lang="en-US" sz="1900">
                <a:latin typeface="Nunito SemiBold"/>
                <a:ea typeface="Nunito SemiBold"/>
                <a:cs typeface="Nunito SemiBold"/>
                <a:sym typeface="Nunito SemiBold"/>
              </a:rPr>
              <a:t>Total Tickets: 75</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OD: 42</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UD: 32</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Others:1</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p:txBody>
      </p:sp>
      <p:pic>
        <p:nvPicPr>
          <p:cNvPr id="271" name="Google Shape;271;p30"/>
          <p:cNvPicPr preferRelativeResize="0"/>
          <p:nvPr/>
        </p:nvPicPr>
        <p:blipFill rotWithShape="1">
          <a:blip r:embed="rId4">
            <a:alphaModFix/>
          </a:blip>
          <a:srcRect b="0" l="0" r="0" t="55724"/>
          <a:stretch/>
        </p:blipFill>
        <p:spPr>
          <a:xfrm>
            <a:off x="4174925" y="3856237"/>
            <a:ext cx="1869300" cy="1006688"/>
          </a:xfrm>
          <a:prstGeom prst="rect">
            <a:avLst/>
          </a:prstGeom>
          <a:noFill/>
          <a:ln>
            <a:noFill/>
          </a:ln>
        </p:spPr>
      </p:pic>
      <p:sp>
        <p:nvSpPr>
          <p:cNvPr id="272" name="Google Shape;272;p30"/>
          <p:cNvSpPr txBox="1"/>
          <p:nvPr/>
        </p:nvSpPr>
        <p:spPr>
          <a:xfrm>
            <a:off x="6124050" y="6092650"/>
            <a:ext cx="44154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Data Source: Calibration Accuracy Verification Results Upto 4th June</a:t>
            </a:r>
            <a:endParaRPr sz="1000">
              <a:latin typeface="Nunito SemiBold"/>
              <a:ea typeface="Nunito SemiBold"/>
              <a:cs typeface="Nunito SemiBold"/>
              <a:sym typeface="Nunito SemiBold"/>
            </a:endParaRPr>
          </a:p>
        </p:txBody>
      </p:sp>
      <p:pic>
        <p:nvPicPr>
          <p:cNvPr id="273" name="Google Shape;273;p30"/>
          <p:cNvPicPr preferRelativeResize="0"/>
          <p:nvPr/>
        </p:nvPicPr>
        <p:blipFill rotWithShape="1">
          <a:blip r:embed="rId3">
            <a:alphaModFix/>
          </a:blip>
          <a:srcRect b="93478" l="42511" r="28929" t="0"/>
          <a:stretch/>
        </p:blipFill>
        <p:spPr>
          <a:xfrm>
            <a:off x="1475875" y="1449250"/>
            <a:ext cx="1544926" cy="343300"/>
          </a:xfrm>
          <a:prstGeom prst="rect">
            <a:avLst/>
          </a:prstGeom>
          <a:noFill/>
          <a:ln>
            <a:noFill/>
          </a:ln>
        </p:spPr>
      </p:pic>
      <p:pic>
        <p:nvPicPr>
          <p:cNvPr id="274" name="Google Shape;274;p30"/>
          <p:cNvPicPr preferRelativeResize="0"/>
          <p:nvPr/>
        </p:nvPicPr>
        <p:blipFill rotWithShape="1">
          <a:blip r:embed="rId3">
            <a:alphaModFix/>
          </a:blip>
          <a:srcRect b="93478" l="0" r="61342" t="0"/>
          <a:stretch/>
        </p:blipFill>
        <p:spPr>
          <a:xfrm>
            <a:off x="1358475" y="3615725"/>
            <a:ext cx="2091225" cy="3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Tank Levels Analysis</a:t>
            </a:r>
            <a:endParaRPr/>
          </a:p>
        </p:txBody>
      </p:sp>
      <p:sp>
        <p:nvSpPr>
          <p:cNvPr id="281" name="Google Shape;281;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2" name="Google Shape;282;p31"/>
          <p:cNvPicPr preferRelativeResize="0"/>
          <p:nvPr/>
        </p:nvPicPr>
        <p:blipFill>
          <a:blip r:embed="rId3">
            <a:alphaModFix/>
          </a:blip>
          <a:stretch>
            <a:fillRect/>
          </a:stretch>
        </p:blipFill>
        <p:spPr>
          <a:xfrm>
            <a:off x="269888" y="2899550"/>
            <a:ext cx="10741324" cy="1912350"/>
          </a:xfrm>
          <a:prstGeom prst="rect">
            <a:avLst/>
          </a:prstGeom>
          <a:noFill/>
          <a:ln>
            <a:noFill/>
          </a:ln>
        </p:spPr>
      </p:pic>
      <p:sp>
        <p:nvSpPr>
          <p:cNvPr id="283" name="Google Shape;283;p31"/>
          <p:cNvSpPr txBox="1"/>
          <p:nvPr/>
        </p:nvSpPr>
        <p:spPr>
          <a:xfrm>
            <a:off x="7809875" y="6036475"/>
            <a:ext cx="37053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Data Source: Calibration Accuracy Verification Results</a:t>
            </a:r>
            <a:endParaRPr sz="1000">
              <a:latin typeface="Nunito SemiBold"/>
              <a:ea typeface="Nunito SemiBold"/>
              <a:cs typeface="Nunito SemiBold"/>
              <a:sym typeface="Nunito SemiBold"/>
            </a:endParaRPr>
          </a:p>
        </p:txBody>
      </p:sp>
      <p:sp>
        <p:nvSpPr>
          <p:cNvPr id="284" name="Google Shape;284;p31"/>
          <p:cNvSpPr txBox="1"/>
          <p:nvPr/>
        </p:nvSpPr>
        <p:spPr>
          <a:xfrm>
            <a:off x="269900" y="5160475"/>
            <a:ext cx="6724500" cy="8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Nunito SemiBold"/>
                <a:ea typeface="Nunito SemiBold"/>
                <a:cs typeface="Nunito SemiBold"/>
                <a:sym typeface="Nunito SemiBold"/>
              </a:rPr>
              <a:t>Both Over Dispense and Under Dispense problem codes appear nearly in all TL categories.</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p:txBody>
      </p:sp>
      <p:pic>
        <p:nvPicPr>
          <p:cNvPr id="285" name="Google Shape;285;p31"/>
          <p:cNvPicPr preferRelativeResize="0"/>
          <p:nvPr/>
        </p:nvPicPr>
        <p:blipFill>
          <a:blip r:embed="rId4">
            <a:alphaModFix/>
          </a:blip>
          <a:stretch>
            <a:fillRect/>
          </a:stretch>
        </p:blipFill>
        <p:spPr>
          <a:xfrm>
            <a:off x="152400" y="1027743"/>
            <a:ext cx="11744325" cy="1781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Component Changes</a:t>
            </a:r>
            <a:endParaRPr/>
          </a:p>
        </p:txBody>
      </p:sp>
      <p:sp>
        <p:nvSpPr>
          <p:cNvPr id="292" name="Google Shape;29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3" name="Google Shape;293;p32"/>
          <p:cNvSpPr txBox="1"/>
          <p:nvPr/>
        </p:nvSpPr>
        <p:spPr>
          <a:xfrm>
            <a:off x="7809875" y="6036475"/>
            <a:ext cx="3705300" cy="2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Data Source: Defective Items Database upto 5th May 2020</a:t>
            </a:r>
            <a:endParaRPr sz="1000">
              <a:latin typeface="Nunito SemiBold"/>
              <a:ea typeface="Nunito SemiBold"/>
              <a:cs typeface="Nunito SemiBold"/>
              <a:sym typeface="Nunito SemiBold"/>
            </a:endParaRPr>
          </a:p>
        </p:txBody>
      </p:sp>
      <p:pic>
        <p:nvPicPr>
          <p:cNvPr id="294" name="Google Shape;294;p32"/>
          <p:cNvPicPr preferRelativeResize="0"/>
          <p:nvPr/>
        </p:nvPicPr>
        <p:blipFill>
          <a:blip r:embed="rId3">
            <a:alphaModFix/>
          </a:blip>
          <a:stretch>
            <a:fillRect/>
          </a:stretch>
        </p:blipFill>
        <p:spPr>
          <a:xfrm>
            <a:off x="404175" y="1088175"/>
            <a:ext cx="7635421" cy="4948299"/>
          </a:xfrm>
          <a:prstGeom prst="rect">
            <a:avLst/>
          </a:prstGeom>
          <a:noFill/>
          <a:ln>
            <a:noFill/>
          </a:ln>
        </p:spPr>
      </p:pic>
      <p:sp>
        <p:nvSpPr>
          <p:cNvPr id="295" name="Google Shape;295;p32"/>
          <p:cNvSpPr txBox="1"/>
          <p:nvPr/>
        </p:nvSpPr>
        <p:spPr>
          <a:xfrm>
            <a:off x="6387175" y="1584800"/>
            <a:ext cx="5346000" cy="21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Nunito SemiBold"/>
                <a:ea typeface="Nunito SemiBold"/>
                <a:cs typeface="Nunito SemiBold"/>
                <a:sym typeface="Nunito SemiBold"/>
              </a:rPr>
              <a:t>Component change rate (%) is approx’ the same between the KPs that failed or passed 3 months verification.</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a:p>
            <a:pPr indent="0" lvl="0" marL="0" rtl="0" algn="l">
              <a:spcBef>
                <a:spcPts val="0"/>
              </a:spcBef>
              <a:spcAft>
                <a:spcPts val="0"/>
              </a:spcAft>
              <a:buNone/>
            </a:pPr>
            <a:r>
              <a:rPr lang="en-US" sz="1900">
                <a:latin typeface="Nunito SemiBold"/>
                <a:ea typeface="Nunito SemiBold"/>
                <a:cs typeface="Nunito SemiBold"/>
                <a:sym typeface="Nunito SemiBold"/>
              </a:rPr>
              <a:t>Therefore, component change has negligible contribution to KP dispense accuracy non-conformance</a:t>
            </a:r>
            <a:endParaRPr sz="1900">
              <a:latin typeface="Nunito SemiBold"/>
              <a:ea typeface="Nunito SemiBold"/>
              <a:cs typeface="Nunito SemiBold"/>
              <a:sym typeface="Nunito SemiBold"/>
            </a:endParaRPr>
          </a:p>
          <a:p>
            <a:pPr indent="0" lvl="0" marL="0" rtl="0" algn="l">
              <a:spcBef>
                <a:spcPts val="0"/>
              </a:spcBef>
              <a:spcAft>
                <a:spcPts val="0"/>
              </a:spcAft>
              <a:buNone/>
            </a:pPr>
            <a:r>
              <a:t/>
            </a:r>
            <a:endParaRPr sz="1900">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 &amp; Further Tests</a:t>
            </a:r>
            <a:endParaRPr/>
          </a:p>
        </p:txBody>
      </p:sp>
      <p:sp>
        <p:nvSpPr>
          <p:cNvPr id="302" name="Google Shape;30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3" name="Google Shape;303;p33"/>
          <p:cNvSpPr txBox="1"/>
          <p:nvPr/>
        </p:nvSpPr>
        <p:spPr>
          <a:xfrm>
            <a:off x="355325" y="1047375"/>
            <a:ext cx="11190600" cy="51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2600">
                <a:latin typeface="Nunito"/>
                <a:ea typeface="Nunito"/>
                <a:cs typeface="Nunito"/>
                <a:sym typeface="Nunito"/>
              </a:rPr>
              <a:t>The following can be concluded to have no direct relation to the KP dispense inaccuracy incidents reported;</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Pulse adjustments/re-calibration prior to W&amp;M sealing</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Component changes</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Tank level </a:t>
            </a:r>
            <a:endParaRPr sz="2600">
              <a:latin typeface="Nunito"/>
              <a:ea typeface="Nunito"/>
              <a:cs typeface="Nunito"/>
              <a:sym typeface="Nunito"/>
            </a:endParaRPr>
          </a:p>
          <a:p>
            <a:pPr indent="0" lvl="0" marL="457200" rtl="0" algn="l">
              <a:lnSpc>
                <a:spcPct val="100000"/>
              </a:lnSpc>
              <a:spcBef>
                <a:spcPts val="0"/>
              </a:spcBef>
              <a:spcAft>
                <a:spcPts val="0"/>
              </a:spcAft>
              <a:buNone/>
            </a:pPr>
            <a:r>
              <a:t/>
            </a:r>
            <a:endParaRPr sz="2600">
              <a:latin typeface="Nunito"/>
              <a:ea typeface="Nunito"/>
              <a:cs typeface="Nunito"/>
              <a:sym typeface="Nunito"/>
            </a:endParaRPr>
          </a:p>
          <a:p>
            <a:pPr indent="0" lvl="0" marL="0" rtl="0" algn="l">
              <a:lnSpc>
                <a:spcPct val="100000"/>
              </a:lnSpc>
              <a:spcBef>
                <a:spcPts val="0"/>
              </a:spcBef>
              <a:spcAft>
                <a:spcPts val="0"/>
              </a:spcAft>
              <a:buNone/>
            </a:pPr>
            <a:r>
              <a:rPr b="1" lang="en-US" sz="2600">
                <a:latin typeface="Nunito"/>
                <a:ea typeface="Nunito"/>
                <a:cs typeface="Nunito"/>
                <a:sym typeface="Nunito"/>
              </a:rPr>
              <a:t>Tests</a:t>
            </a:r>
            <a:endParaRPr b="1"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Test dispense tray components power and noise performance.</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Test flowmeter K-Factors at different flowrates to compare with manufacturer specs</a:t>
            </a:r>
            <a:endParaRPr sz="2600">
              <a:latin typeface="Nunito"/>
              <a:ea typeface="Nunito"/>
              <a:cs typeface="Nunito"/>
              <a:sym typeface="Nunito"/>
            </a:endParaRPr>
          </a:p>
          <a:p>
            <a:pPr indent="0" lvl="0" marL="0" rtl="0" algn="l">
              <a:lnSpc>
                <a:spcPct val="100000"/>
              </a:lnSpc>
              <a:spcBef>
                <a:spcPts val="0"/>
              </a:spcBef>
              <a:spcAft>
                <a:spcPts val="0"/>
              </a:spcAft>
              <a:buNone/>
            </a:pPr>
            <a:r>
              <a:t/>
            </a:r>
            <a:endParaRPr sz="26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a:t>
            </a:r>
            <a:r>
              <a:rPr lang="en-US"/>
              <a:t> 1- DV, Pump and FLM Wear &amp; Tear Test</a:t>
            </a:r>
            <a:endParaRPr/>
          </a:p>
        </p:txBody>
      </p:sp>
      <p:sp>
        <p:nvSpPr>
          <p:cNvPr id="310" name="Google Shape;310;p3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Objective</a:t>
            </a:r>
            <a:endParaRPr b="1" sz="2400"/>
          </a:p>
          <a:p>
            <a:pPr indent="0" lvl="0" marL="0" rtl="0" algn="l">
              <a:spcBef>
                <a:spcPts val="1000"/>
              </a:spcBef>
              <a:spcAft>
                <a:spcPts val="0"/>
              </a:spcAft>
              <a:buNone/>
            </a:pPr>
            <a:r>
              <a:rPr lang="en-US" sz="2400"/>
              <a:t>Test effects of component wear and tear to dispense accuracy and current consumption</a:t>
            </a:r>
            <a:endParaRPr sz="2400"/>
          </a:p>
          <a:p>
            <a:pPr indent="0" lvl="0" marL="0" rtl="0" algn="l">
              <a:spcBef>
                <a:spcPts val="1000"/>
              </a:spcBef>
              <a:spcAft>
                <a:spcPts val="0"/>
              </a:spcAft>
              <a:buNone/>
            </a:pPr>
            <a:r>
              <a:rPr b="1" lang="en-US" sz="2400"/>
              <a:t>Setup</a:t>
            </a:r>
            <a:endParaRPr b="1" sz="2400"/>
          </a:p>
          <a:p>
            <a:pPr indent="0" lvl="0" marL="0" rtl="0" algn="l">
              <a:spcBef>
                <a:spcPts val="1000"/>
              </a:spcBef>
              <a:spcAft>
                <a:spcPts val="0"/>
              </a:spcAft>
              <a:buNone/>
            </a:pPr>
            <a:r>
              <a:rPr lang="en-US" sz="2400"/>
              <a:t>New DV, pump and flowmeter connected to a bench power supply powered test rig. Configured to dispense 1L in every 3 minutes and 3X1L dispenses measured in the morning and in the evening to obtain dispensed volume and flowrate</a:t>
            </a:r>
            <a:endParaRPr sz="2400"/>
          </a:p>
          <a:p>
            <a:pPr indent="0" lvl="0" marL="0" rtl="0" algn="l">
              <a:spcBef>
                <a:spcPts val="1000"/>
              </a:spcBef>
              <a:spcAft>
                <a:spcPts val="0"/>
              </a:spcAft>
              <a:buNone/>
            </a:pPr>
            <a:r>
              <a:t/>
            </a:r>
            <a:endParaRPr sz="2400"/>
          </a:p>
        </p:txBody>
      </p:sp>
      <p:sp>
        <p:nvSpPr>
          <p:cNvPr id="311" name="Google Shape;311;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a:t>
            </a:r>
            <a:r>
              <a:rPr lang="en-US"/>
              <a:t> 1 Results</a:t>
            </a:r>
            <a:endParaRPr/>
          </a:p>
        </p:txBody>
      </p:sp>
      <p:sp>
        <p:nvSpPr>
          <p:cNvPr id="318" name="Google Shape;318;p35"/>
          <p:cNvSpPr txBox="1"/>
          <p:nvPr>
            <p:ph idx="1" type="subTitle"/>
          </p:nvPr>
        </p:nvSpPr>
        <p:spPr>
          <a:xfrm>
            <a:off x="330600" y="1000177"/>
            <a:ext cx="11530800" cy="4941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Dispense Tray Components Wear &amp; Tear</a:t>
            </a:r>
            <a:endParaRPr/>
          </a:p>
        </p:txBody>
      </p:sp>
      <p:sp>
        <p:nvSpPr>
          <p:cNvPr id="319" name="Google Shape;319;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20" name="Google Shape;320;p35"/>
          <p:cNvPicPr preferRelativeResize="0"/>
          <p:nvPr/>
        </p:nvPicPr>
        <p:blipFill>
          <a:blip r:embed="rId3">
            <a:alphaModFix/>
          </a:blip>
          <a:stretch>
            <a:fillRect/>
          </a:stretch>
        </p:blipFill>
        <p:spPr>
          <a:xfrm>
            <a:off x="330596" y="1550850"/>
            <a:ext cx="7110501" cy="4749349"/>
          </a:xfrm>
          <a:prstGeom prst="rect">
            <a:avLst/>
          </a:prstGeom>
          <a:noFill/>
          <a:ln>
            <a:noFill/>
          </a:ln>
        </p:spPr>
      </p:pic>
      <p:sp>
        <p:nvSpPr>
          <p:cNvPr id="321" name="Google Shape;321;p35"/>
          <p:cNvSpPr txBox="1"/>
          <p:nvPr/>
        </p:nvSpPr>
        <p:spPr>
          <a:xfrm>
            <a:off x="7441100" y="3263400"/>
            <a:ext cx="4650000" cy="1817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Current drawn by DV remains nearly constant throughout the test</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Current drawn by the pump remained between 1.0 and 1.2A during the test.</a:t>
            </a:r>
            <a:endParaRPr sz="2000">
              <a:latin typeface="Nunito SemiBold"/>
              <a:ea typeface="Nunito SemiBold"/>
              <a:cs typeface="Nunito SemiBold"/>
              <a:sym typeface="Nunito SemiBold"/>
            </a:endParaRPr>
          </a:p>
        </p:txBody>
      </p:sp>
      <p:sp>
        <p:nvSpPr>
          <p:cNvPr id="322" name="Google Shape;322;p35"/>
          <p:cNvSpPr txBox="1"/>
          <p:nvPr/>
        </p:nvSpPr>
        <p:spPr>
          <a:xfrm>
            <a:off x="7599225" y="2367400"/>
            <a:ext cx="3607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Nunito SemiBold"/>
                <a:ea typeface="Nunito SemiBold"/>
                <a:cs typeface="Nunito SemiBold"/>
                <a:sym typeface="Nunito SemiBold"/>
              </a:rPr>
              <a:t>Total Vol Dispensed (L): 6747</a:t>
            </a:r>
            <a:endParaRPr sz="2000">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 1</a:t>
            </a:r>
            <a:r>
              <a:rPr lang="en-US"/>
              <a:t> Results</a:t>
            </a:r>
            <a:endParaRPr/>
          </a:p>
        </p:txBody>
      </p:sp>
      <p:sp>
        <p:nvSpPr>
          <p:cNvPr id="329" name="Google Shape;329;p36"/>
          <p:cNvSpPr txBox="1"/>
          <p:nvPr>
            <p:ph idx="1" type="subTitle"/>
          </p:nvPr>
        </p:nvSpPr>
        <p:spPr>
          <a:xfrm>
            <a:off x="330600" y="1000177"/>
            <a:ext cx="11530800" cy="4941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Dispense Tray Components Wear &amp; Tear</a:t>
            </a:r>
            <a:endParaRPr/>
          </a:p>
        </p:txBody>
      </p:sp>
      <p:sp>
        <p:nvSpPr>
          <p:cNvPr id="330" name="Google Shape;330;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1" name="Google Shape;331;p36"/>
          <p:cNvSpPr txBox="1"/>
          <p:nvPr/>
        </p:nvSpPr>
        <p:spPr>
          <a:xfrm>
            <a:off x="7098600" y="1682588"/>
            <a:ext cx="4672500" cy="3911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Average flowrate decreased towards the end of the test (0.9 - 1.0 LPM vs 1.18 when starting)</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Average dispense volume increased towards the end of the test ( 1007ml vs 1000ml when starting)</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There was an average 38 pulses decrease in FMK towards the end of the test (3350 to avg 3312) </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DV was observed to close completely at the end of the test</a:t>
            </a:r>
            <a:endParaRPr sz="2000">
              <a:latin typeface="Nunito SemiBold"/>
              <a:ea typeface="Nunito SemiBold"/>
              <a:cs typeface="Nunito SemiBold"/>
              <a:sym typeface="Nunito SemiBold"/>
            </a:endParaRPr>
          </a:p>
        </p:txBody>
      </p:sp>
      <p:pic>
        <p:nvPicPr>
          <p:cNvPr id="332" name="Google Shape;332;p36"/>
          <p:cNvPicPr preferRelativeResize="0"/>
          <p:nvPr/>
        </p:nvPicPr>
        <p:blipFill>
          <a:blip r:embed="rId3">
            <a:alphaModFix/>
          </a:blip>
          <a:stretch>
            <a:fillRect/>
          </a:stretch>
        </p:blipFill>
        <p:spPr>
          <a:xfrm>
            <a:off x="330600" y="1531400"/>
            <a:ext cx="6466700" cy="4777699"/>
          </a:xfrm>
          <a:prstGeom prst="rect">
            <a:avLst/>
          </a:prstGeom>
          <a:noFill/>
          <a:ln>
            <a:noFill/>
          </a:ln>
        </p:spPr>
      </p:pic>
      <p:sp>
        <p:nvSpPr>
          <p:cNvPr id="333" name="Google Shape;333;p36"/>
          <p:cNvSpPr txBox="1"/>
          <p:nvPr/>
        </p:nvSpPr>
        <p:spPr>
          <a:xfrm>
            <a:off x="7249200" y="5969750"/>
            <a:ext cx="4612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NB: FMK: Flowmeter K-Factor, pulses equivalent to 1L</a:t>
            </a:r>
            <a:endParaRPr>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Setup 2- Flowmeter performance vs flowrates(TL)</a:t>
            </a:r>
            <a:endParaRPr/>
          </a:p>
        </p:txBody>
      </p:sp>
      <p:sp>
        <p:nvSpPr>
          <p:cNvPr id="340" name="Google Shape;340;p37"/>
          <p:cNvSpPr txBox="1"/>
          <p:nvPr>
            <p:ph idx="1" type="subTitle"/>
          </p:nvPr>
        </p:nvSpPr>
        <p:spPr>
          <a:xfrm>
            <a:off x="458700" y="1003051"/>
            <a:ext cx="11274600" cy="5369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Objective</a:t>
            </a:r>
            <a:endParaRPr b="1" sz="2400"/>
          </a:p>
          <a:p>
            <a:pPr indent="0" lvl="0" marL="0" rtl="0" algn="l">
              <a:spcBef>
                <a:spcPts val="1000"/>
              </a:spcBef>
              <a:spcAft>
                <a:spcPts val="0"/>
              </a:spcAft>
              <a:buNone/>
            </a:pPr>
            <a:r>
              <a:rPr lang="en-US" sz="2400"/>
              <a:t>Test the KP flowmeter FMK(K-factor) </a:t>
            </a:r>
            <a:r>
              <a:rPr lang="en-US" sz="2400"/>
              <a:t>across</a:t>
            </a:r>
            <a:r>
              <a:rPr lang="en-US" sz="2400"/>
              <a:t> </a:t>
            </a:r>
            <a:r>
              <a:rPr lang="en-US" sz="2400"/>
              <a:t>varying</a:t>
            </a:r>
            <a:r>
              <a:rPr lang="en-US" sz="2400"/>
              <a:t> </a:t>
            </a:r>
            <a:r>
              <a:rPr lang="en-US" sz="2400"/>
              <a:t>flowrates</a:t>
            </a:r>
            <a:r>
              <a:rPr lang="en-US" sz="2400"/>
              <a:t> as a results of different KP tank levels</a:t>
            </a:r>
            <a:endParaRPr sz="2400"/>
          </a:p>
          <a:p>
            <a:pPr indent="0" lvl="0" marL="0" rtl="0" algn="l">
              <a:spcBef>
                <a:spcPts val="1000"/>
              </a:spcBef>
              <a:spcAft>
                <a:spcPts val="0"/>
              </a:spcAft>
              <a:buNone/>
            </a:pPr>
            <a:r>
              <a:rPr b="1" lang="en-US" sz="2400"/>
              <a:t>Setup</a:t>
            </a:r>
            <a:endParaRPr b="1" sz="2400"/>
          </a:p>
          <a:p>
            <a:pPr indent="0" lvl="0" marL="0" rtl="0" algn="l">
              <a:spcBef>
                <a:spcPts val="1000"/>
              </a:spcBef>
              <a:spcAft>
                <a:spcPts val="0"/>
              </a:spcAft>
              <a:buNone/>
            </a:pPr>
            <a:r>
              <a:rPr lang="en-US" sz="2400"/>
              <a:t>2 KPs with SS Smart valves were calibrated at 70L and topped upto 300L.</a:t>
            </a:r>
            <a:endParaRPr sz="2400"/>
          </a:p>
          <a:p>
            <a:pPr indent="0" lvl="0" marL="0" rtl="0" algn="l">
              <a:spcBef>
                <a:spcPts val="1000"/>
              </a:spcBef>
              <a:spcAft>
                <a:spcPts val="0"/>
              </a:spcAft>
              <a:buNone/>
            </a:pPr>
            <a:r>
              <a:rPr lang="en-US" sz="2400"/>
              <a:t>3X1L dispenses were done to obtain dispensed volume and flowrates after which 20L was drained and the 3X1L dispenses repeated till &lt;15L TL. FMK was projected using the average dispense accuracy. </a:t>
            </a:r>
            <a:endParaRPr sz="2400"/>
          </a:p>
          <a:p>
            <a:pPr indent="0" lvl="0" marL="0" rtl="0" algn="l">
              <a:spcBef>
                <a:spcPts val="1000"/>
              </a:spcBef>
              <a:spcAft>
                <a:spcPts val="0"/>
              </a:spcAft>
              <a:buNone/>
            </a:pPr>
            <a:r>
              <a:rPr lang="en-US" sz="2400"/>
              <a:t>This was repeated for 150L and 300L calibration points.</a:t>
            </a:r>
            <a:endParaRPr sz="2400"/>
          </a:p>
          <a:p>
            <a:pPr indent="0" lvl="0" marL="0" rtl="0" algn="l">
              <a:spcBef>
                <a:spcPts val="1000"/>
              </a:spcBef>
              <a:spcAft>
                <a:spcPts val="0"/>
              </a:spcAft>
              <a:buNone/>
            </a:pPr>
            <a:r>
              <a:rPr lang="en-US" sz="2400"/>
              <a:t>Test was repeated with the flowmeter powered by 12V DC</a:t>
            </a:r>
            <a:endParaRPr sz="2400"/>
          </a:p>
          <a:p>
            <a:pPr indent="0" lvl="0" marL="0" rtl="0" algn="l">
              <a:spcBef>
                <a:spcPts val="1000"/>
              </a:spcBef>
              <a:spcAft>
                <a:spcPts val="0"/>
              </a:spcAft>
              <a:buNone/>
            </a:pPr>
            <a:r>
              <a:t/>
            </a:r>
            <a:endParaRPr sz="2400"/>
          </a:p>
        </p:txBody>
      </p:sp>
      <p:sp>
        <p:nvSpPr>
          <p:cNvPr id="341" name="Google Shape;341;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2" name="Google Shape;342;p37"/>
          <p:cNvSpPr txBox="1"/>
          <p:nvPr/>
        </p:nvSpPr>
        <p:spPr>
          <a:xfrm>
            <a:off x="8991400" y="5909325"/>
            <a:ext cx="4612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NB: TL - KP Tank Level</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482500" cy="27210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u="sng"/>
          </a:p>
          <a:p>
            <a:pPr indent="-457200" lvl="0" marL="609600" rtl="0" algn="l">
              <a:spcBef>
                <a:spcPts val="0"/>
              </a:spcBef>
              <a:spcAft>
                <a:spcPts val="0"/>
              </a:spcAft>
              <a:buSzPts val="2400"/>
              <a:buAutoNum type="arabicPeriod"/>
            </a:pPr>
            <a:r>
              <a:rPr lang="en-US" u="sng">
                <a:solidFill>
                  <a:schemeClr val="hlink"/>
                </a:solidFill>
                <a:hlinkClick action="ppaction://hlinksldjump" r:id="rId5"/>
              </a:rPr>
              <a:t>Root Cause Analysis</a:t>
            </a:r>
            <a:endParaRPr/>
          </a:p>
          <a:p>
            <a:pPr indent="-457200" lvl="0" marL="609600" rtl="0" algn="l">
              <a:spcBef>
                <a:spcPts val="0"/>
              </a:spcBef>
              <a:spcAft>
                <a:spcPts val="0"/>
              </a:spcAft>
              <a:buClr>
                <a:srgbClr val="000000"/>
              </a:buClr>
              <a:buSzPts val="2400"/>
              <a:buAutoNum type="arabicPeriod"/>
            </a:pPr>
            <a:r>
              <a:rPr lang="en-US" u="sng">
                <a:solidFill>
                  <a:schemeClr val="hlink"/>
                </a:solidFill>
                <a:hlinkClick action="ppaction://hlinksldjump" r:id="rId6"/>
              </a:rPr>
              <a:t>Data Analysis</a:t>
            </a:r>
            <a:endParaRPr/>
          </a:p>
          <a:p>
            <a:pPr indent="-457200" lvl="0" marL="609600" rtl="0" algn="l">
              <a:spcBef>
                <a:spcPts val="0"/>
              </a:spcBef>
              <a:spcAft>
                <a:spcPts val="0"/>
              </a:spcAft>
              <a:buClr>
                <a:srgbClr val="000000"/>
              </a:buClr>
              <a:buSzPts val="2400"/>
              <a:buAutoNum type="arabicPeriod"/>
            </a:pPr>
            <a:r>
              <a:rPr lang="en-US" u="sng">
                <a:solidFill>
                  <a:srgbClr val="000000"/>
                </a:solidFill>
                <a:hlinkClick action="ppaction://hlinksldjump" r:id="rId7">
                  <a:extLst>
                    <a:ext uri="{A12FA001-AC4F-418D-AE19-62706E023703}">
                      <ahyp:hlinkClr val="tx"/>
                    </a:ext>
                  </a:extLst>
                </a:hlinkClick>
              </a:rPr>
              <a:t>Summary and recommendations</a:t>
            </a:r>
            <a:endParaRPr>
              <a:solidFill>
                <a:srgbClr val="000000"/>
              </a:solidFill>
            </a:endParaRPr>
          </a:p>
          <a:p>
            <a:pPr indent="-457200" lvl="0" marL="609600" rtl="0" algn="l">
              <a:spcBef>
                <a:spcPts val="0"/>
              </a:spcBef>
              <a:spcAft>
                <a:spcPts val="0"/>
              </a:spcAft>
              <a:buClr>
                <a:srgbClr val="000000"/>
              </a:buClr>
              <a:buSzPts val="2400"/>
              <a:buAutoNum type="arabicPeriod"/>
            </a:pPr>
            <a:r>
              <a:rPr lang="en-US" u="sng">
                <a:solidFill>
                  <a:schemeClr val="hlink"/>
                </a:solidFill>
                <a:hlinkClick action="ppaction://hlinksldjump" r:id="rId8"/>
              </a:rPr>
              <a:t>Tests</a:t>
            </a:r>
            <a:endParaRPr>
              <a:solidFill>
                <a:srgbClr val="000000"/>
              </a:solidFill>
            </a:endParaRPr>
          </a:p>
          <a:p>
            <a:pPr indent="-457200" lvl="0" marL="609600" rtl="0" algn="l">
              <a:spcBef>
                <a:spcPts val="0"/>
              </a:spcBef>
              <a:spcAft>
                <a:spcPts val="0"/>
              </a:spcAft>
              <a:buClr>
                <a:srgbClr val="000000"/>
              </a:buClr>
              <a:buSzPts val="2400"/>
              <a:buAutoNum type="arabicPeriod"/>
            </a:pPr>
            <a:r>
              <a:rPr lang="en-US" u="sng">
                <a:solidFill>
                  <a:schemeClr val="hlink"/>
                </a:solidFill>
                <a:hlinkClick action="ppaction://hlinksldjump" r:id="rId9"/>
              </a:rPr>
              <a:t>Test Conclusions</a:t>
            </a:r>
            <a:endParaRPr>
              <a:solidFill>
                <a:srgbClr val="000000"/>
              </a:solidFill>
            </a:endParaRPr>
          </a:p>
          <a:p>
            <a:pPr indent="-457200" lvl="0" marL="609600" rtl="0" algn="l">
              <a:spcBef>
                <a:spcPts val="0"/>
              </a:spcBef>
              <a:spcAft>
                <a:spcPts val="0"/>
              </a:spcAft>
              <a:buClr>
                <a:srgbClr val="000000"/>
              </a:buClr>
              <a:buSzPts val="2400"/>
              <a:buAutoNum type="arabicPeriod"/>
            </a:pPr>
            <a:r>
              <a:rPr lang="en-US" u="sng">
                <a:solidFill>
                  <a:srgbClr val="000000"/>
                </a:solidFill>
              </a:rPr>
              <a:t> </a:t>
            </a:r>
            <a:r>
              <a:rPr lang="en-US" u="sng">
                <a:solidFill>
                  <a:schemeClr val="hlink"/>
                </a:solidFill>
                <a:hlinkClick action="ppaction://hlinksldjump" r:id="rId10"/>
              </a:rPr>
              <a:t>Recommendations</a:t>
            </a:r>
            <a:endParaRPr u="sng">
              <a:solidFill>
                <a:srgbClr val="000000"/>
              </a:solidFill>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 2 </a:t>
            </a:r>
            <a:r>
              <a:rPr lang="en-US"/>
              <a:t>Results,  KP-0751</a:t>
            </a:r>
            <a:endParaRPr/>
          </a:p>
        </p:txBody>
      </p:sp>
      <p:sp>
        <p:nvSpPr>
          <p:cNvPr id="349" name="Google Shape;349;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50" name="Google Shape;350;p38"/>
          <p:cNvSpPr txBox="1"/>
          <p:nvPr/>
        </p:nvSpPr>
        <p:spPr>
          <a:xfrm>
            <a:off x="337925" y="5242900"/>
            <a:ext cx="11912400" cy="1133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FMK increases with decrease in TL</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Dispensed volume decreases with decrease in TL/Flowrate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FMK is change is greater when the KP is calibrated at 152L (402 pulses) and least at 70L (306 pulses).</a:t>
            </a:r>
            <a:endParaRPr sz="18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p:txBody>
      </p:sp>
      <p:sp>
        <p:nvSpPr>
          <p:cNvPr id="351" name="Google Shape;351;p38"/>
          <p:cNvSpPr txBox="1"/>
          <p:nvPr/>
        </p:nvSpPr>
        <p:spPr>
          <a:xfrm>
            <a:off x="8406850" y="4818675"/>
            <a:ext cx="37398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NB: KP-0751 has dispensed over 7000L in previous tests</a:t>
            </a:r>
            <a:endParaRPr>
              <a:latin typeface="Nunito SemiBold"/>
              <a:ea typeface="Nunito SemiBold"/>
              <a:cs typeface="Nunito SemiBold"/>
              <a:sym typeface="Nunito SemiBold"/>
            </a:endParaRPr>
          </a:p>
        </p:txBody>
      </p:sp>
      <p:pic>
        <p:nvPicPr>
          <p:cNvPr id="352" name="Google Shape;352;p38"/>
          <p:cNvPicPr preferRelativeResize="0"/>
          <p:nvPr/>
        </p:nvPicPr>
        <p:blipFill>
          <a:blip r:embed="rId3">
            <a:alphaModFix/>
          </a:blip>
          <a:stretch>
            <a:fillRect/>
          </a:stretch>
        </p:blipFill>
        <p:spPr>
          <a:xfrm>
            <a:off x="112200" y="1031525"/>
            <a:ext cx="12079799" cy="37871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 2 </a:t>
            </a:r>
            <a:r>
              <a:rPr lang="en-US"/>
              <a:t>Results,  </a:t>
            </a:r>
            <a:r>
              <a:rPr lang="en-US"/>
              <a:t>KP-0751</a:t>
            </a:r>
            <a:endParaRPr/>
          </a:p>
        </p:txBody>
      </p:sp>
      <p:sp>
        <p:nvSpPr>
          <p:cNvPr id="359" name="Google Shape;359;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0" name="Google Shape;360;p39"/>
          <p:cNvSpPr txBox="1"/>
          <p:nvPr/>
        </p:nvSpPr>
        <p:spPr>
          <a:xfrm>
            <a:off x="5435575" y="1745475"/>
            <a:ext cx="5231100" cy="458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FMK averagely decreases with decrease in TL/Flowrate - dispensed volume increases with decrease in TL.</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None of the volumes dispensed were out of MPE spec (1000+-20ml).</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 the 12V setup, the KP has a lower FMK (3289) compared to the normal 5V setup (3425, 3495, 3624).</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 the 12V setup, the change in FMK is very minimal compared to 5V setup</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p:txBody>
      </p:sp>
      <p:pic>
        <p:nvPicPr>
          <p:cNvPr id="361" name="Google Shape;361;p39"/>
          <p:cNvPicPr preferRelativeResize="0"/>
          <p:nvPr/>
        </p:nvPicPr>
        <p:blipFill rotWithShape="1">
          <a:blip r:embed="rId3">
            <a:alphaModFix/>
          </a:blip>
          <a:srcRect b="1477" l="0" r="4021" t="0"/>
          <a:stretch/>
        </p:blipFill>
        <p:spPr>
          <a:xfrm>
            <a:off x="615650" y="1063451"/>
            <a:ext cx="4465475" cy="5132774"/>
          </a:xfrm>
          <a:prstGeom prst="rect">
            <a:avLst/>
          </a:prstGeom>
          <a:noFill/>
          <a:ln>
            <a:noFill/>
          </a:ln>
        </p:spPr>
      </p:pic>
      <p:pic>
        <p:nvPicPr>
          <p:cNvPr id="362" name="Google Shape;362;p39"/>
          <p:cNvPicPr preferRelativeResize="0"/>
          <p:nvPr/>
        </p:nvPicPr>
        <p:blipFill>
          <a:blip r:embed="rId4">
            <a:alphaModFix/>
          </a:blip>
          <a:stretch>
            <a:fillRect/>
          </a:stretch>
        </p:blipFill>
        <p:spPr>
          <a:xfrm>
            <a:off x="6021876" y="4937800"/>
            <a:ext cx="5583525" cy="131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Setup 2 Results,  KP-0550</a:t>
            </a:r>
            <a:endParaRPr/>
          </a:p>
        </p:txBody>
      </p:sp>
      <p:sp>
        <p:nvSpPr>
          <p:cNvPr id="369" name="Google Shape;369;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70" name="Google Shape;370;p40"/>
          <p:cNvSpPr txBox="1"/>
          <p:nvPr/>
        </p:nvSpPr>
        <p:spPr>
          <a:xfrm>
            <a:off x="249475" y="5458200"/>
            <a:ext cx="11286900" cy="886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FMK increases with decrease in TL</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Dispensed volume decreases with decrease in TL/flowrate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FMK is change is greater when the KP is calibrated at 300L (187 pulses) and least at 76L (41 pulses).</a:t>
            </a:r>
            <a:endParaRPr sz="1800">
              <a:latin typeface="Nunito SemiBold"/>
              <a:ea typeface="Nunito SemiBold"/>
              <a:cs typeface="Nunito SemiBold"/>
              <a:sym typeface="Nunito SemiBold"/>
            </a:endParaRPr>
          </a:p>
        </p:txBody>
      </p:sp>
      <p:sp>
        <p:nvSpPr>
          <p:cNvPr id="371" name="Google Shape;371;p40"/>
          <p:cNvSpPr txBox="1"/>
          <p:nvPr/>
        </p:nvSpPr>
        <p:spPr>
          <a:xfrm>
            <a:off x="7742700" y="5272550"/>
            <a:ext cx="3739800" cy="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NB: KP-0550 has a new pump and DV (reworked tray)</a:t>
            </a:r>
            <a:endParaRPr>
              <a:latin typeface="Nunito SemiBold"/>
              <a:ea typeface="Nunito SemiBold"/>
              <a:cs typeface="Nunito SemiBold"/>
              <a:sym typeface="Nunito SemiBold"/>
            </a:endParaRPr>
          </a:p>
        </p:txBody>
      </p:sp>
      <p:pic>
        <p:nvPicPr>
          <p:cNvPr id="372" name="Google Shape;372;p40"/>
          <p:cNvPicPr preferRelativeResize="0"/>
          <p:nvPr/>
        </p:nvPicPr>
        <p:blipFill>
          <a:blip r:embed="rId3">
            <a:alphaModFix/>
          </a:blip>
          <a:stretch>
            <a:fillRect/>
          </a:stretch>
        </p:blipFill>
        <p:spPr>
          <a:xfrm>
            <a:off x="66350" y="958775"/>
            <a:ext cx="12055444" cy="441598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t>
            </a:r>
            <a:r>
              <a:rPr lang="en-US"/>
              <a:t>Setup 2 </a:t>
            </a:r>
            <a:r>
              <a:rPr lang="en-US"/>
              <a:t>Results,  </a:t>
            </a:r>
            <a:r>
              <a:rPr lang="en-US"/>
              <a:t>KP-0550</a:t>
            </a:r>
            <a:endParaRPr/>
          </a:p>
        </p:txBody>
      </p:sp>
      <p:sp>
        <p:nvSpPr>
          <p:cNvPr id="379" name="Google Shape;379;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0" name="Google Shape;380;p41"/>
          <p:cNvSpPr txBox="1"/>
          <p:nvPr/>
        </p:nvSpPr>
        <p:spPr>
          <a:xfrm>
            <a:off x="5435575" y="1745475"/>
            <a:ext cx="5231100" cy="458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FMK averagely increases with increase in TL(Flowrate) - dispensed volume increases with decrease in TL.</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None of the volumes dispensed were out of MPE spec (1000+-20ml).</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 the 12V setup, the KP has a lower FMK (3312) compared to the normal 5V setup (3357, 3443, 3485).</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 the 12V setup, the change in FMK is very minimal compared to 5V setup</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p:txBody>
      </p:sp>
      <p:pic>
        <p:nvPicPr>
          <p:cNvPr id="381" name="Google Shape;381;p41"/>
          <p:cNvPicPr preferRelativeResize="0"/>
          <p:nvPr/>
        </p:nvPicPr>
        <p:blipFill>
          <a:blip r:embed="rId3">
            <a:alphaModFix/>
          </a:blip>
          <a:stretch>
            <a:fillRect/>
          </a:stretch>
        </p:blipFill>
        <p:spPr>
          <a:xfrm>
            <a:off x="782650" y="1336300"/>
            <a:ext cx="4552521" cy="4990474"/>
          </a:xfrm>
          <a:prstGeom prst="rect">
            <a:avLst/>
          </a:prstGeom>
          <a:noFill/>
          <a:ln>
            <a:noFill/>
          </a:ln>
        </p:spPr>
      </p:pic>
      <p:pic>
        <p:nvPicPr>
          <p:cNvPr id="382" name="Google Shape;382;p41"/>
          <p:cNvPicPr preferRelativeResize="0"/>
          <p:nvPr/>
        </p:nvPicPr>
        <p:blipFill>
          <a:blip r:embed="rId4">
            <a:alphaModFix/>
          </a:blip>
          <a:stretch>
            <a:fillRect/>
          </a:stretch>
        </p:blipFill>
        <p:spPr>
          <a:xfrm>
            <a:off x="5933825" y="4927513"/>
            <a:ext cx="5543550" cy="1114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Setup 3- Component Power &amp; Noise Test</a:t>
            </a:r>
            <a:endParaRPr/>
          </a:p>
        </p:txBody>
      </p:sp>
      <p:sp>
        <p:nvSpPr>
          <p:cNvPr id="389" name="Google Shape;389;p42"/>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400"/>
              <a:t>Objective</a:t>
            </a:r>
            <a:endParaRPr b="1" sz="2400"/>
          </a:p>
          <a:p>
            <a:pPr indent="0" lvl="0" marL="0" rtl="0" algn="l">
              <a:spcBef>
                <a:spcPts val="1000"/>
              </a:spcBef>
              <a:spcAft>
                <a:spcPts val="0"/>
              </a:spcAft>
              <a:buNone/>
            </a:pPr>
            <a:r>
              <a:rPr lang="en-US" sz="2400"/>
              <a:t>Test whether the KP pump is a possible noise source in the dispense process.</a:t>
            </a:r>
            <a:endParaRPr sz="2400"/>
          </a:p>
          <a:p>
            <a:pPr indent="0" lvl="0" marL="0" rtl="0" algn="l">
              <a:spcBef>
                <a:spcPts val="1000"/>
              </a:spcBef>
              <a:spcAft>
                <a:spcPts val="0"/>
              </a:spcAft>
              <a:buNone/>
            </a:pPr>
            <a:r>
              <a:rPr b="1" lang="en-US" sz="2400"/>
              <a:t>Setup</a:t>
            </a:r>
            <a:endParaRPr b="1" sz="2400"/>
          </a:p>
          <a:p>
            <a:pPr indent="0" lvl="0" marL="0" rtl="0" algn="l">
              <a:spcBef>
                <a:spcPts val="1000"/>
              </a:spcBef>
              <a:spcAft>
                <a:spcPts val="0"/>
              </a:spcAft>
              <a:buNone/>
            </a:pPr>
            <a:r>
              <a:rPr lang="en-US" sz="2400"/>
              <a:t>An external relay circuit was prepared to power the KP pump from a 12V UPS (KP UPS) when actuated by the KP circuit.</a:t>
            </a:r>
            <a:endParaRPr sz="2400"/>
          </a:p>
          <a:p>
            <a:pPr indent="0" lvl="0" marL="0" rtl="0" algn="l">
              <a:spcBef>
                <a:spcPts val="1000"/>
              </a:spcBef>
              <a:spcAft>
                <a:spcPts val="0"/>
              </a:spcAft>
              <a:buNone/>
            </a:pPr>
            <a:r>
              <a:rPr lang="en-US" sz="2400"/>
              <a:t>A KP with the S.S SmartValve was calibrated at 300L, fuel drained in 20L steps after 3X1L dispenses to obtain flowrate, dispensed volume and project the FMK.</a:t>
            </a:r>
            <a:endParaRPr sz="2400"/>
          </a:p>
          <a:p>
            <a:pPr indent="0" lvl="0" marL="0" rtl="0" algn="l">
              <a:spcBef>
                <a:spcPts val="1000"/>
              </a:spcBef>
              <a:spcAft>
                <a:spcPts val="0"/>
              </a:spcAft>
              <a:buNone/>
            </a:pPr>
            <a:r>
              <a:t/>
            </a:r>
            <a:endParaRPr sz="2400"/>
          </a:p>
        </p:txBody>
      </p:sp>
      <p:sp>
        <p:nvSpPr>
          <p:cNvPr id="390" name="Google Shape;390;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1" name="Google Shape;391;p42"/>
          <p:cNvSpPr txBox="1"/>
          <p:nvPr/>
        </p:nvSpPr>
        <p:spPr>
          <a:xfrm>
            <a:off x="7249200" y="5969750"/>
            <a:ext cx="4612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NB: TL - KP Tank Level</a:t>
            </a:r>
            <a:endParaRPr>
              <a:latin typeface="Nunito SemiBold"/>
              <a:ea typeface="Nunito SemiBold"/>
              <a:cs typeface="Nunito SemiBold"/>
              <a:sym typeface="Nunito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Setup 3 Results</a:t>
            </a:r>
            <a:endParaRPr/>
          </a:p>
        </p:txBody>
      </p:sp>
      <p:sp>
        <p:nvSpPr>
          <p:cNvPr id="398" name="Google Shape;398;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9" name="Google Shape;399;p43"/>
          <p:cNvSpPr txBox="1"/>
          <p:nvPr/>
        </p:nvSpPr>
        <p:spPr>
          <a:xfrm>
            <a:off x="5435575" y="1745475"/>
            <a:ext cx="5231100" cy="458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KP exhibits the same performance profile as that of a normally powered pump</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FMK increases with decrease in TL (decrease in flowrate)</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Dispensed volume decreases with decrease in TL/flowrate</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FMK change from full TL to 7L</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45720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p:txBody>
      </p:sp>
      <p:pic>
        <p:nvPicPr>
          <p:cNvPr id="400" name="Google Shape;400;p43"/>
          <p:cNvPicPr preferRelativeResize="0"/>
          <p:nvPr/>
        </p:nvPicPr>
        <p:blipFill>
          <a:blip r:embed="rId3">
            <a:alphaModFix/>
          </a:blip>
          <a:stretch>
            <a:fillRect/>
          </a:stretch>
        </p:blipFill>
        <p:spPr>
          <a:xfrm>
            <a:off x="6164775" y="4457727"/>
            <a:ext cx="3055325" cy="1000500"/>
          </a:xfrm>
          <a:prstGeom prst="rect">
            <a:avLst/>
          </a:prstGeom>
          <a:noFill/>
          <a:ln>
            <a:noFill/>
          </a:ln>
        </p:spPr>
      </p:pic>
      <p:pic>
        <p:nvPicPr>
          <p:cNvPr id="401" name="Google Shape;401;p43"/>
          <p:cNvPicPr preferRelativeResize="0"/>
          <p:nvPr/>
        </p:nvPicPr>
        <p:blipFill>
          <a:blip r:embed="rId4">
            <a:alphaModFix/>
          </a:blip>
          <a:stretch>
            <a:fillRect/>
          </a:stretch>
        </p:blipFill>
        <p:spPr>
          <a:xfrm>
            <a:off x="1119900" y="987475"/>
            <a:ext cx="3580128" cy="53392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Conclusions</a:t>
            </a:r>
            <a:endParaRPr/>
          </a:p>
        </p:txBody>
      </p:sp>
      <p:sp>
        <p:nvSpPr>
          <p:cNvPr id="408" name="Google Shape;408;p4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600"/>
              <a:t>Component wear and tear test</a:t>
            </a:r>
            <a:endParaRPr b="1" sz="2600"/>
          </a:p>
          <a:p>
            <a:pPr indent="-393700" lvl="0" marL="457200" rtl="0" algn="l">
              <a:spcBef>
                <a:spcPts val="1000"/>
              </a:spcBef>
              <a:spcAft>
                <a:spcPts val="0"/>
              </a:spcAft>
              <a:buSzPts val="2600"/>
              <a:buFont typeface="Nunito"/>
              <a:buChar char="●"/>
            </a:pPr>
            <a:r>
              <a:rPr lang="en-US" sz="2600"/>
              <a:t>Even after 6700L, the flowmeter remained accurate (</a:t>
            </a:r>
            <a:r>
              <a:rPr lang="en-US" sz="2600"/>
              <a:t>within</a:t>
            </a:r>
            <a:r>
              <a:rPr lang="en-US" sz="2600"/>
              <a:t> 1000 </a:t>
            </a:r>
            <a:r>
              <a:rPr lang="en-US" sz="2700"/>
              <a:t>±</a:t>
            </a:r>
            <a:r>
              <a:rPr lang="en-US" sz="2600"/>
              <a:t> 20ml MPE) and flowrate generally dropped</a:t>
            </a:r>
            <a:endParaRPr sz="2600"/>
          </a:p>
          <a:p>
            <a:pPr indent="-393700" lvl="0" marL="457200" rtl="0" algn="l">
              <a:spcBef>
                <a:spcPts val="0"/>
              </a:spcBef>
              <a:spcAft>
                <a:spcPts val="0"/>
              </a:spcAft>
              <a:buSzPts val="2600"/>
              <a:buChar char="●"/>
            </a:pPr>
            <a:r>
              <a:rPr lang="en-US" sz="2600"/>
              <a:t>There was a small decrease (38) in FMK.</a:t>
            </a:r>
            <a:endParaRPr sz="2600"/>
          </a:p>
          <a:p>
            <a:pPr indent="-393700" lvl="0" marL="457200" rtl="0" algn="l">
              <a:spcBef>
                <a:spcPts val="0"/>
              </a:spcBef>
              <a:spcAft>
                <a:spcPts val="0"/>
              </a:spcAft>
              <a:buSzPts val="2600"/>
              <a:buChar char="●"/>
            </a:pPr>
            <a:r>
              <a:rPr lang="en-US" sz="2600"/>
              <a:t>Current consumption of the DV and pump remained nearly constant throughout the test.</a:t>
            </a:r>
            <a:endParaRPr sz="2600"/>
          </a:p>
          <a:p>
            <a:pPr indent="-393700" lvl="0" marL="457200" rtl="0" algn="l">
              <a:spcBef>
                <a:spcPts val="0"/>
              </a:spcBef>
              <a:spcAft>
                <a:spcPts val="0"/>
              </a:spcAft>
              <a:buSzPts val="2600"/>
              <a:buChar char="●"/>
            </a:pPr>
            <a:r>
              <a:rPr lang="en-US" sz="2600"/>
              <a:t>Component (DV, pump and flowmeter) wear and tear cannot be directly attributed to the cases of KP dispense accuracy non conformance.</a:t>
            </a:r>
            <a:endParaRPr sz="2600"/>
          </a:p>
          <a:p>
            <a:pPr indent="0" lvl="0" marL="0" rtl="0" algn="l">
              <a:spcBef>
                <a:spcPts val="1000"/>
              </a:spcBef>
              <a:spcAft>
                <a:spcPts val="0"/>
              </a:spcAft>
              <a:buNone/>
            </a:pPr>
            <a:r>
              <a:t/>
            </a:r>
            <a:endParaRPr b="1" sz="2600"/>
          </a:p>
        </p:txBody>
      </p:sp>
      <p:sp>
        <p:nvSpPr>
          <p:cNvPr id="409" name="Google Shape;409;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Conclusions</a:t>
            </a:r>
            <a:endParaRPr/>
          </a:p>
        </p:txBody>
      </p:sp>
      <p:sp>
        <p:nvSpPr>
          <p:cNvPr id="416" name="Google Shape;416;p45"/>
          <p:cNvSpPr txBox="1"/>
          <p:nvPr>
            <p:ph idx="1" type="subTitle"/>
          </p:nvPr>
        </p:nvSpPr>
        <p:spPr>
          <a:xfrm>
            <a:off x="408375" y="1010225"/>
            <a:ext cx="11601300" cy="527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600"/>
              <a:t>Flowmeter performance vs flowrates (TL) test</a:t>
            </a:r>
            <a:endParaRPr b="1" sz="2600"/>
          </a:p>
          <a:p>
            <a:pPr indent="-381000" lvl="0" marL="457200" rtl="0" algn="l">
              <a:spcBef>
                <a:spcPts val="1000"/>
              </a:spcBef>
              <a:spcAft>
                <a:spcPts val="0"/>
              </a:spcAft>
              <a:buSzPts val="2400"/>
              <a:buChar char="●"/>
            </a:pPr>
            <a:r>
              <a:rPr lang="en-US" sz="2400"/>
              <a:t>FMK increases with decrease in KP tank level/flowrate hence higher chances of overdispense when KP is full vs underdispense when nearly empty.</a:t>
            </a:r>
            <a:endParaRPr sz="2400"/>
          </a:p>
          <a:p>
            <a:pPr indent="-381000" lvl="0" marL="457200" rtl="0" algn="l">
              <a:spcBef>
                <a:spcPts val="0"/>
              </a:spcBef>
              <a:spcAft>
                <a:spcPts val="0"/>
              </a:spcAft>
              <a:buSzPts val="2400"/>
              <a:buChar char="●"/>
            </a:pPr>
            <a:r>
              <a:rPr lang="en-US" sz="2400"/>
              <a:t>Regardless of the calibration TL, a KP has high chance of overdispense or underdispense along the TL profile.</a:t>
            </a:r>
            <a:endParaRPr sz="2400"/>
          </a:p>
          <a:p>
            <a:pPr indent="-381000" lvl="0" marL="457200" rtl="0" algn="l">
              <a:spcBef>
                <a:spcPts val="0"/>
              </a:spcBef>
              <a:spcAft>
                <a:spcPts val="0"/>
              </a:spcAft>
              <a:buSzPts val="2400"/>
              <a:buChar char="●"/>
            </a:pPr>
            <a:r>
              <a:rPr lang="en-US" sz="2400"/>
              <a:t>FMK change and volumes outside MPE is greater in KP-0751 than in KP-0550.</a:t>
            </a:r>
            <a:endParaRPr sz="2400"/>
          </a:p>
          <a:p>
            <a:pPr indent="-381000" lvl="0" marL="457200" rtl="0" algn="l">
              <a:spcBef>
                <a:spcPts val="0"/>
              </a:spcBef>
              <a:spcAft>
                <a:spcPts val="0"/>
              </a:spcAft>
              <a:buSzPts val="2400"/>
              <a:buChar char="●"/>
            </a:pPr>
            <a:r>
              <a:rPr lang="en-US" sz="2400"/>
              <a:t>The FMK change experienced in the test (when KP flowmeter is powered by 5V DC) contradicts the manufacturer expectations of approx 8 pulses change between 1.0LPM to 1.9LPM.</a:t>
            </a:r>
            <a:endParaRPr sz="2400"/>
          </a:p>
          <a:p>
            <a:pPr indent="-381000" lvl="0" marL="457200" rtl="0" algn="l">
              <a:spcBef>
                <a:spcPts val="0"/>
              </a:spcBef>
              <a:spcAft>
                <a:spcPts val="0"/>
              </a:spcAft>
              <a:buSzPts val="2400"/>
              <a:buChar char="●"/>
            </a:pPr>
            <a:r>
              <a:rPr lang="en-US" sz="2400"/>
              <a:t>When the KP flowmeter is powered by 12V DC, the max change in FMK recorded is 22 from 1.13LPM to 1.42LPM.</a:t>
            </a:r>
            <a:endParaRPr sz="2400"/>
          </a:p>
          <a:p>
            <a:pPr indent="0" lvl="0" marL="457200" rtl="0" algn="l">
              <a:spcBef>
                <a:spcPts val="1000"/>
              </a:spcBef>
              <a:spcAft>
                <a:spcPts val="0"/>
              </a:spcAft>
              <a:buNone/>
            </a:pPr>
            <a:r>
              <a:t/>
            </a:r>
            <a:endParaRPr b="1" sz="2600"/>
          </a:p>
          <a:p>
            <a:pPr indent="0" lvl="0" marL="0" rtl="0" algn="l">
              <a:spcBef>
                <a:spcPts val="1000"/>
              </a:spcBef>
              <a:spcAft>
                <a:spcPts val="0"/>
              </a:spcAft>
              <a:buNone/>
            </a:pPr>
            <a:r>
              <a:t/>
            </a:r>
            <a:endParaRPr b="1" sz="2600"/>
          </a:p>
        </p:txBody>
      </p:sp>
      <p:sp>
        <p:nvSpPr>
          <p:cNvPr id="417" name="Google Shape;417;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Conclusions</a:t>
            </a:r>
            <a:endParaRPr/>
          </a:p>
        </p:txBody>
      </p:sp>
      <p:sp>
        <p:nvSpPr>
          <p:cNvPr id="424" name="Google Shape;424;p46"/>
          <p:cNvSpPr txBox="1"/>
          <p:nvPr>
            <p:ph idx="1" type="subTitle"/>
          </p:nvPr>
        </p:nvSpPr>
        <p:spPr>
          <a:xfrm>
            <a:off x="458699" y="1131045"/>
            <a:ext cx="11274600" cy="4851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b="1" lang="en-US" sz="2600"/>
              <a:t>Component noise and power test</a:t>
            </a:r>
            <a:endParaRPr b="1" sz="2600"/>
          </a:p>
          <a:p>
            <a:pPr indent="-393700" lvl="0" marL="457200" rtl="0" algn="l">
              <a:spcBef>
                <a:spcPts val="1000"/>
              </a:spcBef>
              <a:spcAft>
                <a:spcPts val="0"/>
              </a:spcAft>
              <a:buSzPts val="2600"/>
              <a:buFont typeface="Nunito"/>
              <a:buChar char="●"/>
            </a:pPr>
            <a:r>
              <a:rPr lang="en-US" sz="2600"/>
              <a:t>When the KP pump is powered externally, the performance profile is similar to when the pump is powered as designed, eliminating the pump suspected cause of noise during a dispense hence affecting the flowmeter.</a:t>
            </a:r>
            <a:endParaRPr sz="2600"/>
          </a:p>
          <a:p>
            <a:pPr indent="0" lvl="0" marL="457200" rtl="0" algn="l">
              <a:spcBef>
                <a:spcPts val="1000"/>
              </a:spcBef>
              <a:spcAft>
                <a:spcPts val="0"/>
              </a:spcAft>
              <a:buNone/>
            </a:pPr>
            <a:r>
              <a:t/>
            </a:r>
            <a:endParaRPr sz="2600"/>
          </a:p>
          <a:p>
            <a:pPr indent="0" lvl="0" marL="457200" rtl="0" algn="l">
              <a:spcBef>
                <a:spcPts val="1000"/>
              </a:spcBef>
              <a:spcAft>
                <a:spcPts val="0"/>
              </a:spcAft>
              <a:buNone/>
            </a:pPr>
            <a:r>
              <a:t/>
            </a:r>
            <a:endParaRPr sz="2600"/>
          </a:p>
          <a:p>
            <a:pPr indent="0" lvl="0" marL="457200" rtl="0" algn="l">
              <a:spcBef>
                <a:spcPts val="1000"/>
              </a:spcBef>
              <a:spcAft>
                <a:spcPts val="0"/>
              </a:spcAft>
              <a:buNone/>
            </a:pPr>
            <a:r>
              <a:t/>
            </a:r>
            <a:endParaRPr b="1" sz="2600"/>
          </a:p>
          <a:p>
            <a:pPr indent="0" lvl="0" marL="0" rtl="0" algn="l">
              <a:spcBef>
                <a:spcPts val="1000"/>
              </a:spcBef>
              <a:spcAft>
                <a:spcPts val="0"/>
              </a:spcAft>
              <a:buNone/>
            </a:pPr>
            <a:r>
              <a:t/>
            </a:r>
            <a:endParaRPr b="1" sz="2600"/>
          </a:p>
        </p:txBody>
      </p:sp>
      <p:sp>
        <p:nvSpPr>
          <p:cNvPr id="425" name="Google Shape;425;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432" name="Google Shape;432;p4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Roll out </a:t>
            </a:r>
            <a:r>
              <a:rPr lang="en-US"/>
              <a:t>modified </a:t>
            </a:r>
            <a:r>
              <a:rPr lang="en-US"/>
              <a:t>12V DC flowmeter supply BL PCBs to selected field KPs for further testing and observations.</a:t>
            </a:r>
            <a:endParaRPr/>
          </a:p>
          <a:p>
            <a:pPr indent="-406400" lvl="0" marL="914400" rtl="0" algn="l">
              <a:spcBef>
                <a:spcPts val="0"/>
              </a:spcBef>
              <a:spcAft>
                <a:spcPts val="0"/>
              </a:spcAft>
              <a:buSzPts val="2800"/>
              <a:buChar char="❖"/>
            </a:pPr>
            <a:r>
              <a:rPr lang="en-US"/>
              <a:t>To be done with Salim Faraja.</a:t>
            </a:r>
            <a:endParaRPr/>
          </a:p>
          <a:p>
            <a:pPr indent="-406400" lvl="0" marL="457200" rtl="0" algn="l">
              <a:spcBef>
                <a:spcPts val="0"/>
              </a:spcBef>
              <a:spcAft>
                <a:spcPts val="0"/>
              </a:spcAft>
              <a:buSzPts val="2800"/>
              <a:buChar char="●"/>
            </a:pPr>
            <a:r>
              <a:rPr lang="en-US"/>
              <a:t>Revisit and analyze the KPC power circuits and components design.</a:t>
            </a:r>
            <a:endParaRPr/>
          </a:p>
          <a:p>
            <a:pPr indent="-406400" lvl="0" marL="457200" rtl="0" algn="l">
              <a:spcBef>
                <a:spcPts val="0"/>
              </a:spcBef>
              <a:spcAft>
                <a:spcPts val="0"/>
              </a:spcAft>
              <a:buSzPts val="2800"/>
              <a:buChar char="●"/>
            </a:pPr>
            <a:r>
              <a:rPr lang="en-US"/>
              <a:t>Test the effect of a large capacitor </a:t>
            </a:r>
            <a:r>
              <a:rPr lang="en-US"/>
              <a:t>across</a:t>
            </a:r>
            <a:r>
              <a:rPr lang="en-US"/>
              <a:t> the flowmeter 5V pins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3" name="Google Shape;433;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Issue Definition</a:t>
            </a:r>
            <a:endParaRPr sz="2600"/>
          </a:p>
        </p:txBody>
      </p:sp>
      <p:sp>
        <p:nvSpPr>
          <p:cNvPr id="177" name="Google Shape;177;p21"/>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The rate of KP dispense inaccuracies has been on the increase in the month of May and June.</a:t>
            </a:r>
            <a:endParaRPr/>
          </a:p>
          <a:p>
            <a:pPr indent="0" lvl="0" marL="457200" rtl="0" algn="l">
              <a:spcBef>
                <a:spcPts val="1000"/>
              </a:spcBef>
              <a:spcAft>
                <a:spcPts val="0"/>
              </a:spcAft>
              <a:buNone/>
            </a:pPr>
            <a:r>
              <a:rPr lang="en-US"/>
              <a:t>This report presents analysis to </a:t>
            </a:r>
            <a:r>
              <a:rPr lang="en-US"/>
              <a:t>identify</a:t>
            </a:r>
            <a:r>
              <a:rPr lang="en-US"/>
              <a:t> possible root-causes and solutions that can be implemented to reduce the rate of non-conformance.</a:t>
            </a:r>
            <a:endParaRPr/>
          </a:p>
          <a:p>
            <a:pPr indent="0" lvl="0" marL="457200" rtl="0" algn="l">
              <a:spcBef>
                <a:spcPts val="1000"/>
              </a:spcBef>
              <a:spcAft>
                <a:spcPts val="0"/>
              </a:spcAft>
              <a:buNone/>
            </a:pPr>
            <a:r>
              <a:rPr lang="en-US"/>
              <a:t>This report also links to the </a:t>
            </a:r>
            <a:r>
              <a:rPr lang="en-US" u="sng">
                <a:solidFill>
                  <a:schemeClr val="hlink"/>
                </a:solidFill>
                <a:hlinkClick r:id="rId3"/>
              </a:rPr>
              <a:t>KP Performance Tests Report</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a:t>
            </a:r>
            <a:endParaRPr/>
          </a:p>
        </p:txBody>
      </p:sp>
      <p:sp>
        <p:nvSpPr>
          <p:cNvPr id="440" name="Google Shape;440;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41" name="Google Shape;441;p48"/>
          <p:cNvPicPr preferRelativeResize="0"/>
          <p:nvPr/>
        </p:nvPicPr>
        <p:blipFill>
          <a:blip r:embed="rId3">
            <a:alphaModFix/>
          </a:blip>
          <a:stretch>
            <a:fillRect/>
          </a:stretch>
        </p:blipFill>
        <p:spPr>
          <a:xfrm>
            <a:off x="736475" y="997550"/>
            <a:ext cx="5976051" cy="5278576"/>
          </a:xfrm>
          <a:prstGeom prst="rect">
            <a:avLst/>
          </a:prstGeom>
          <a:noFill/>
          <a:ln>
            <a:noFill/>
          </a:ln>
        </p:spPr>
      </p:pic>
      <p:sp>
        <p:nvSpPr>
          <p:cNvPr id="442" name="Google Shape;442;p48"/>
          <p:cNvSpPr txBox="1"/>
          <p:nvPr/>
        </p:nvSpPr>
        <p:spPr>
          <a:xfrm>
            <a:off x="6561475" y="1137975"/>
            <a:ext cx="3514500" cy="7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SemiBold"/>
                <a:ea typeface="Nunito SemiBold"/>
                <a:cs typeface="Nunito SemiBold"/>
                <a:sym typeface="Nunito SemiBold"/>
              </a:rPr>
              <a:t>Typical calibration curve for the KP Flowmeter</a:t>
            </a:r>
            <a:endParaRPr sz="1800">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What we know</a:t>
            </a:r>
            <a:endParaRPr sz="2600"/>
          </a:p>
        </p:txBody>
      </p:sp>
      <p:sp>
        <p:nvSpPr>
          <p:cNvPr id="185" name="Google Shape;185;p22"/>
          <p:cNvSpPr txBox="1"/>
          <p:nvPr>
            <p:ph idx="1" type="subTitle"/>
          </p:nvPr>
        </p:nvSpPr>
        <p:spPr>
          <a:xfrm>
            <a:off x="457200" y="1003050"/>
            <a:ext cx="11274600" cy="5292900"/>
          </a:xfrm>
          <a:prstGeom prst="rect">
            <a:avLst/>
          </a:prstGeom>
        </p:spPr>
        <p:txBody>
          <a:bodyPr anchorCtr="0" anchor="t" bIns="45700" lIns="91425" spcFirstLastPara="1" rIns="91425" wrap="square" tIns="45700">
            <a:noAutofit/>
          </a:bodyPr>
          <a:lstStyle/>
          <a:p>
            <a:pPr indent="-393700" lvl="0" marL="457200" rtl="0" algn="l">
              <a:lnSpc>
                <a:spcPct val="120000"/>
              </a:lnSpc>
              <a:spcBef>
                <a:spcPts val="1000"/>
              </a:spcBef>
              <a:spcAft>
                <a:spcPts val="0"/>
              </a:spcAft>
              <a:buSzPts val="2600"/>
              <a:buAutoNum type="arabicPeriod"/>
            </a:pPr>
            <a:r>
              <a:rPr lang="en-US" sz="2600"/>
              <a:t>24%(77) of KPs verified after 3 months failed.</a:t>
            </a:r>
            <a:endParaRPr sz="2600"/>
          </a:p>
          <a:p>
            <a:pPr indent="-387350" lvl="1" marL="0" rtl="0" algn="ctr">
              <a:lnSpc>
                <a:spcPct val="120000"/>
              </a:lnSpc>
              <a:spcBef>
                <a:spcPts val="1000"/>
              </a:spcBef>
              <a:spcAft>
                <a:spcPts val="0"/>
              </a:spcAft>
              <a:buSzPts val="2500"/>
              <a:buAutoNum type="alphaLcPeriod"/>
            </a:pPr>
            <a:r>
              <a:rPr lang="en-US" sz="2500"/>
              <a:t>47 out of the 77 failed because of over dispensing in 2L alone.</a:t>
            </a:r>
            <a:endParaRPr sz="2500"/>
          </a:p>
          <a:p>
            <a:pPr indent="-393700" lvl="0" marL="457200" rtl="0" algn="l">
              <a:lnSpc>
                <a:spcPct val="120000"/>
              </a:lnSpc>
              <a:spcBef>
                <a:spcPts val="1000"/>
              </a:spcBef>
              <a:spcAft>
                <a:spcPts val="0"/>
              </a:spcAft>
              <a:buSzPts val="2600"/>
              <a:buAutoNum type="arabicPeriod"/>
            </a:pPr>
            <a:r>
              <a:rPr lang="en-US" sz="2600"/>
              <a:t>From 13th March to 4th June, there has been 93 reported dispense accuracy issues escalated for investigation.</a:t>
            </a:r>
            <a:endParaRPr sz="2600"/>
          </a:p>
          <a:p>
            <a:pPr indent="-387350" lvl="1" marL="914400" rtl="0" algn="l">
              <a:lnSpc>
                <a:spcPct val="120000"/>
              </a:lnSpc>
              <a:spcBef>
                <a:spcPts val="1000"/>
              </a:spcBef>
              <a:spcAft>
                <a:spcPts val="0"/>
              </a:spcAft>
              <a:buSzPts val="2500"/>
              <a:buAutoNum type="alphaLcPeriod"/>
            </a:pPr>
            <a:r>
              <a:rPr lang="en-US" sz="2500"/>
              <a:t>46 of the 93 issues has been due to </a:t>
            </a:r>
            <a:r>
              <a:rPr lang="en-US" sz="2500"/>
              <a:t>over dispensing</a:t>
            </a:r>
            <a:r>
              <a:rPr lang="en-US" sz="2500"/>
              <a:t> while 26 is due to </a:t>
            </a:r>
            <a:r>
              <a:rPr lang="en-US" sz="2500"/>
              <a:t>under dispensing</a:t>
            </a:r>
            <a:r>
              <a:rPr lang="en-US" sz="2500"/>
              <a:t>. </a:t>
            </a:r>
            <a:endParaRPr sz="2500"/>
          </a:p>
          <a:p>
            <a:pPr indent="-387350" lvl="1" marL="914400" rtl="0" algn="l">
              <a:lnSpc>
                <a:spcPct val="120000"/>
              </a:lnSpc>
              <a:spcBef>
                <a:spcPts val="1000"/>
              </a:spcBef>
              <a:spcAft>
                <a:spcPts val="0"/>
              </a:spcAft>
              <a:buSzPts val="2500"/>
              <a:buAutoNum type="alphaLcPeriod"/>
            </a:pPr>
            <a:r>
              <a:rPr lang="en-US" sz="2500"/>
              <a:t>14KPs have two reported dispense inaccuracy incidents while 3KPs have three incidents.</a:t>
            </a:r>
            <a:endParaRPr sz="2500"/>
          </a:p>
          <a:p>
            <a:pPr indent="-393700" lvl="0" marL="457200" rtl="0" algn="l">
              <a:lnSpc>
                <a:spcPct val="120000"/>
              </a:lnSpc>
              <a:spcBef>
                <a:spcPts val="1000"/>
              </a:spcBef>
              <a:spcAft>
                <a:spcPts val="0"/>
              </a:spcAft>
              <a:buSzPts val="2600"/>
              <a:buAutoNum type="arabicPeriod"/>
            </a:pPr>
            <a:r>
              <a:rPr lang="en-US" sz="2600"/>
              <a:t>In the month of May and June, total number of inaccurate dispense issues escalated for investigation were 163.</a:t>
            </a:r>
            <a:endParaRPr sz="2600"/>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Root Cause Analysis</a:t>
            </a:r>
            <a:endParaRPr sz="2600"/>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4" name="Google Shape;194;p23"/>
          <p:cNvPicPr preferRelativeResize="0"/>
          <p:nvPr/>
        </p:nvPicPr>
        <p:blipFill>
          <a:blip r:embed="rId3">
            <a:alphaModFix/>
          </a:blip>
          <a:stretch>
            <a:fillRect/>
          </a:stretch>
        </p:blipFill>
        <p:spPr>
          <a:xfrm>
            <a:off x="6000" y="1027750"/>
            <a:ext cx="12191999" cy="5025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Prioritization</a:t>
            </a:r>
            <a:r>
              <a:rPr lang="en-US" sz="2600"/>
              <a:t> Matrix</a:t>
            </a:r>
            <a:endParaRPr sz="2600"/>
          </a:p>
        </p:txBody>
      </p:sp>
      <p:sp>
        <p:nvSpPr>
          <p:cNvPr id="201" name="Google Shape;201;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2" name="Google Shape;202;p24"/>
          <p:cNvGraphicFramePr/>
          <p:nvPr/>
        </p:nvGraphicFramePr>
        <p:xfrm>
          <a:off x="409125" y="990075"/>
          <a:ext cx="3000000" cy="3000000"/>
        </p:xfrm>
        <a:graphic>
          <a:graphicData uri="http://schemas.openxmlformats.org/drawingml/2006/table">
            <a:tbl>
              <a:tblPr>
                <a:noFill/>
                <a:tableStyleId>{3893807E-5B3D-4E88-BADB-F36435914C45}</a:tableStyleId>
              </a:tblPr>
              <a:tblGrid>
                <a:gridCol w="423250"/>
                <a:gridCol w="3338725"/>
                <a:gridCol w="1414975"/>
                <a:gridCol w="984450"/>
                <a:gridCol w="938675"/>
                <a:gridCol w="1525000"/>
              </a:tblGrid>
              <a:tr h="881850">
                <a:tc>
                  <a:txBody>
                    <a:bodyPr/>
                    <a:lstStyle/>
                    <a:p>
                      <a:pPr indent="0" lvl="0" marL="0" rtl="0" algn="l">
                        <a:spcBef>
                          <a:spcPts val="0"/>
                        </a:spcBef>
                        <a:spcAft>
                          <a:spcPts val="0"/>
                        </a:spcAft>
                        <a:buNone/>
                      </a:pPr>
                      <a:r>
                        <a:t/>
                      </a:r>
                      <a:endParaRPr sz="19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t>Potential Root Cause</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t>Probability of occurrence</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t>Severity level</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t>Ease of detection</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500"/>
                        <a:t>Cumulative scale</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4125">
                <a:tc>
                  <a:txBody>
                    <a:bodyPr/>
                    <a:lstStyle/>
                    <a:p>
                      <a:pPr indent="0" lvl="0" marL="0" rtl="0" algn="r">
                        <a:lnSpc>
                          <a:spcPct val="115000"/>
                        </a:lnSpc>
                        <a:spcBef>
                          <a:spcPts val="0"/>
                        </a:spcBef>
                        <a:spcAft>
                          <a:spcPts val="0"/>
                        </a:spcAft>
                        <a:buNone/>
                      </a:pPr>
                      <a:r>
                        <a:rPr lang="en-US"/>
                        <a:t>1</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Dispense tray component power/noise</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36</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4125">
                <a:tc>
                  <a:txBody>
                    <a:bodyPr/>
                    <a:lstStyle/>
                    <a:p>
                      <a:pPr indent="0" lvl="0" marL="0" rtl="0" algn="r">
                        <a:lnSpc>
                          <a:spcPct val="115000"/>
                        </a:lnSpc>
                        <a:spcBef>
                          <a:spcPts val="0"/>
                        </a:spcBef>
                        <a:spcAft>
                          <a:spcPts val="0"/>
                        </a:spcAft>
                        <a:buNone/>
                      </a:pPr>
                      <a:r>
                        <a:rPr lang="en-US"/>
                        <a:t>2</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Dispense tray components usage (wear and tear)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5</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30</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275">
                <a:tc>
                  <a:txBody>
                    <a:bodyPr/>
                    <a:lstStyle/>
                    <a:p>
                      <a:pPr indent="0" lvl="0" marL="0" rtl="0" algn="r">
                        <a:lnSpc>
                          <a:spcPct val="115000"/>
                        </a:lnSpc>
                        <a:spcBef>
                          <a:spcPts val="0"/>
                        </a:spcBef>
                        <a:spcAft>
                          <a:spcPts val="0"/>
                        </a:spcAft>
                        <a:buNone/>
                      </a:pPr>
                      <a:r>
                        <a:rPr lang="en-US"/>
                        <a:t>3</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Effects of tank level</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24</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4125">
                <a:tc>
                  <a:txBody>
                    <a:bodyPr/>
                    <a:lstStyle/>
                    <a:p>
                      <a:pPr indent="0" lvl="0" marL="0" rtl="0" algn="r">
                        <a:lnSpc>
                          <a:spcPct val="115000"/>
                        </a:lnSpc>
                        <a:spcBef>
                          <a:spcPts val="0"/>
                        </a:spcBef>
                        <a:spcAft>
                          <a:spcPts val="0"/>
                        </a:spcAft>
                        <a:buNone/>
                      </a:pPr>
                      <a:r>
                        <a:rPr lang="en-US"/>
                        <a:t>4</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Pulse adjustments during/before W&amp;M sealing</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16</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4125">
                <a:tc>
                  <a:txBody>
                    <a:bodyPr/>
                    <a:lstStyle/>
                    <a:p>
                      <a:pPr indent="0" lvl="0" marL="0" rtl="0" algn="r">
                        <a:lnSpc>
                          <a:spcPct val="115000"/>
                        </a:lnSpc>
                        <a:spcBef>
                          <a:spcPts val="0"/>
                        </a:spcBef>
                        <a:spcAft>
                          <a:spcPts val="0"/>
                        </a:spcAft>
                        <a:buNone/>
                      </a:pPr>
                      <a:r>
                        <a:rPr lang="en-US"/>
                        <a:t>5</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Difference in canister's properties</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12</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275">
                <a:tc>
                  <a:txBody>
                    <a:bodyPr/>
                    <a:lstStyle/>
                    <a:p>
                      <a:pPr indent="0" lvl="0" marL="0" rtl="0" algn="r">
                        <a:lnSpc>
                          <a:spcPct val="115000"/>
                        </a:lnSpc>
                        <a:spcBef>
                          <a:spcPts val="0"/>
                        </a:spcBef>
                        <a:spcAft>
                          <a:spcPts val="0"/>
                        </a:spcAft>
                        <a:buNone/>
                      </a:pPr>
                      <a:r>
                        <a:rPr lang="en-US"/>
                        <a:t>6</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KP Component changes</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12</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64125">
                <a:tc>
                  <a:txBody>
                    <a:bodyPr/>
                    <a:lstStyle/>
                    <a:p>
                      <a:pPr indent="0" lvl="0" marL="0" rtl="0" algn="r">
                        <a:lnSpc>
                          <a:spcPct val="115000"/>
                        </a:lnSpc>
                        <a:spcBef>
                          <a:spcPts val="0"/>
                        </a:spcBef>
                        <a:spcAft>
                          <a:spcPts val="0"/>
                        </a:spcAft>
                        <a:buNone/>
                      </a:pPr>
                      <a:r>
                        <a:rPr lang="en-US"/>
                        <a:t>7</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Equipment used during visual measuring process</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4</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8</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05950">
                <a:tc>
                  <a:txBody>
                    <a:bodyPr/>
                    <a:lstStyle/>
                    <a:p>
                      <a:pPr indent="0" lvl="0" marL="0" rtl="0" algn="r">
                        <a:lnSpc>
                          <a:spcPct val="115000"/>
                        </a:lnSpc>
                        <a:spcBef>
                          <a:spcPts val="0"/>
                        </a:spcBef>
                        <a:spcAft>
                          <a:spcPts val="0"/>
                        </a:spcAft>
                        <a:buNone/>
                      </a:pPr>
                      <a:r>
                        <a:rPr lang="en-US"/>
                        <a:t>8</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No flat surface for accurate reading by maintenance personnel</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3</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6</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5275">
                <a:tc>
                  <a:txBody>
                    <a:bodyPr/>
                    <a:lstStyle/>
                    <a:p>
                      <a:pPr indent="0" lvl="0" marL="0" rtl="0" algn="r">
                        <a:lnSpc>
                          <a:spcPct val="115000"/>
                        </a:lnSpc>
                        <a:spcBef>
                          <a:spcPts val="0"/>
                        </a:spcBef>
                        <a:spcAft>
                          <a:spcPts val="0"/>
                        </a:spcAft>
                        <a:buNone/>
                      </a:pPr>
                      <a:r>
                        <a:rPr lang="en-US"/>
                        <a:t>9</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Technician expertise</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1</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500"/>
                        <a:t>2</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500"/>
                        <a:t>4</a:t>
                      </a:r>
                      <a:endParaRPr b="1"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Action Items</a:t>
            </a:r>
            <a:endParaRPr/>
          </a:p>
        </p:txBody>
      </p:sp>
      <p:sp>
        <p:nvSpPr>
          <p:cNvPr id="209" name="Google Shape;209;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0" name="Google Shape;210;p25"/>
          <p:cNvSpPr txBox="1"/>
          <p:nvPr/>
        </p:nvSpPr>
        <p:spPr>
          <a:xfrm>
            <a:off x="454725" y="1047375"/>
            <a:ext cx="11091300" cy="51822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Group KPs according to K factors for monitoring </a:t>
            </a:r>
            <a:r>
              <a:rPr lang="en-US" sz="2300">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3"/>
              </a:rPr>
              <a:t>link</a:t>
            </a:r>
            <a:r>
              <a:rPr lang="en-US" sz="2300">
                <a:latin typeface="Nunito"/>
                <a:ea typeface="Nunito"/>
                <a:cs typeface="Nunito"/>
                <a:sym typeface="Nunito"/>
              </a:rPr>
              <a:t>].</a:t>
            </a:r>
            <a:endParaRPr sz="23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Analyze KPs that passed the 3 month verification to see past pulse adjustments </a:t>
            </a:r>
            <a:r>
              <a:rPr lang="en-US" sz="2300">
                <a:solidFill>
                  <a:schemeClr val="dk1"/>
                </a:solidFill>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4"/>
              </a:rPr>
              <a:t>link</a:t>
            </a:r>
            <a:r>
              <a:rPr lang="en-US" sz="2300">
                <a:solidFill>
                  <a:schemeClr val="dk1"/>
                </a:solidFill>
                <a:latin typeface="Nunito"/>
                <a:ea typeface="Nunito"/>
                <a:cs typeface="Nunito"/>
                <a:sym typeface="Nunito"/>
              </a:rPr>
              <a:t>].</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Compare flowmeter QC K factors to the current calibration K factors to observe trends if any.</a:t>
            </a:r>
            <a:r>
              <a:rPr lang="en-US" sz="2300">
                <a:solidFill>
                  <a:schemeClr val="dk1"/>
                </a:solidFill>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5"/>
              </a:rPr>
              <a:t>link</a:t>
            </a:r>
            <a:r>
              <a:rPr lang="en-US" sz="2300">
                <a:solidFill>
                  <a:schemeClr val="dk1"/>
                </a:solidFill>
                <a:latin typeface="Nunito"/>
                <a:ea typeface="Nunito"/>
                <a:cs typeface="Nunito"/>
                <a:sym typeface="Nunito"/>
              </a:rPr>
              <a:t>]</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Analyze the change in dispense volumes from calibration to 3 month verification to observe trends.</a:t>
            </a:r>
            <a:r>
              <a:rPr lang="en-US" sz="2300">
                <a:solidFill>
                  <a:schemeClr val="dk1"/>
                </a:solidFill>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6"/>
              </a:rPr>
              <a:t>link</a:t>
            </a:r>
            <a:r>
              <a:rPr lang="en-US" sz="2300">
                <a:solidFill>
                  <a:schemeClr val="dk1"/>
                </a:solidFill>
                <a:latin typeface="Nunito"/>
                <a:ea typeface="Nunito"/>
                <a:cs typeface="Nunito"/>
                <a:sym typeface="Nunito"/>
              </a:rPr>
              <a:t>]</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Analyze KPs that passed the 3 month verification to see past history on verifications.</a:t>
            </a:r>
            <a:r>
              <a:rPr lang="en-US" sz="2300">
                <a:solidFill>
                  <a:schemeClr val="dk1"/>
                </a:solidFill>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7"/>
              </a:rPr>
              <a:t>link</a:t>
            </a:r>
            <a:r>
              <a:rPr lang="en-US" sz="2300">
                <a:solidFill>
                  <a:schemeClr val="dk1"/>
                </a:solidFill>
                <a:latin typeface="Nunito"/>
                <a:ea typeface="Nunito"/>
                <a:cs typeface="Nunito"/>
                <a:sym typeface="Nunito"/>
              </a:rPr>
              <a:t>].</a:t>
            </a:r>
            <a:endParaRPr sz="2600">
              <a:latin typeface="Nunito"/>
              <a:ea typeface="Nunito"/>
              <a:cs typeface="Nunito"/>
              <a:sym typeface="Nunito"/>
            </a:endParaRPr>
          </a:p>
          <a:p>
            <a:pPr indent="-393700" lvl="0" marL="457200" rtl="0" algn="l">
              <a:lnSpc>
                <a:spcPct val="100000"/>
              </a:lnSpc>
              <a:spcBef>
                <a:spcPts val="0"/>
              </a:spcBef>
              <a:spcAft>
                <a:spcPts val="0"/>
              </a:spcAft>
              <a:buSzPts val="2600"/>
              <a:buFont typeface="Nunito"/>
              <a:buChar char="●"/>
            </a:pPr>
            <a:r>
              <a:rPr lang="en-US" sz="2600">
                <a:latin typeface="Nunito"/>
                <a:ea typeface="Nunito"/>
                <a:cs typeface="Nunito"/>
                <a:sym typeface="Nunito"/>
              </a:rPr>
              <a:t>Identify any component changes on the KPs verified at 3 months.</a:t>
            </a:r>
            <a:r>
              <a:rPr lang="en-US" sz="2300">
                <a:solidFill>
                  <a:schemeClr val="dk1"/>
                </a:solidFill>
                <a:latin typeface="Nunito"/>
                <a:ea typeface="Nunito"/>
                <a:cs typeface="Nunito"/>
                <a:sym typeface="Nunito"/>
              </a:rPr>
              <a:t>[</a:t>
            </a:r>
            <a:r>
              <a:rPr lang="en-US" sz="2300" u="sng">
                <a:solidFill>
                  <a:schemeClr val="hlink"/>
                </a:solidFill>
                <a:latin typeface="Nunito"/>
                <a:ea typeface="Nunito"/>
                <a:cs typeface="Nunito"/>
                <a:sym typeface="Nunito"/>
                <a:hlinkClick action="ppaction://hlinksldjump" r:id="rId8"/>
              </a:rPr>
              <a:t>link</a:t>
            </a:r>
            <a:r>
              <a:rPr lang="en-US" sz="2300">
                <a:solidFill>
                  <a:schemeClr val="dk1"/>
                </a:solidFill>
                <a:latin typeface="Nunito"/>
                <a:ea typeface="Nunito"/>
                <a:cs typeface="Nunito"/>
                <a:sym typeface="Nunito"/>
              </a:rPr>
              <a:t>]</a:t>
            </a:r>
            <a:endParaRPr sz="2600">
              <a:latin typeface="Nunito"/>
              <a:ea typeface="Nunito"/>
              <a:cs typeface="Nunito"/>
              <a:sym typeface="Nunito"/>
            </a:endParaRPr>
          </a:p>
          <a:p>
            <a:pPr indent="0" lvl="0" marL="0" rtl="0" algn="l">
              <a:lnSpc>
                <a:spcPct val="100000"/>
              </a:lnSpc>
              <a:spcBef>
                <a:spcPts val="0"/>
              </a:spcBef>
              <a:spcAft>
                <a:spcPts val="0"/>
              </a:spcAft>
              <a:buNone/>
            </a:pPr>
            <a:r>
              <a:t/>
            </a:r>
            <a:endParaRPr sz="26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17" name="Google Shape;217;p26"/>
          <p:cNvSpPr txBox="1"/>
          <p:nvPr>
            <p:ph idx="1" type="subTitle"/>
          </p:nvPr>
        </p:nvSpPr>
        <p:spPr>
          <a:xfrm>
            <a:off x="458725" y="974800"/>
            <a:ext cx="11274600" cy="520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300"/>
              <a:t>Grouping of KPs according to FMK(flow meter K factors)</a:t>
            </a:r>
            <a:endParaRPr sz="2300"/>
          </a:p>
          <a:p>
            <a:pPr indent="0" lvl="0" marL="0" rtl="0" algn="l">
              <a:spcBef>
                <a:spcPts val="1000"/>
              </a:spcBef>
              <a:spcAft>
                <a:spcPts val="0"/>
              </a:spcAft>
              <a:buNone/>
            </a:pPr>
            <a:r>
              <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9" name="Google Shape;219;p26" title="Chart"/>
          <p:cNvPicPr preferRelativeResize="0"/>
          <p:nvPr/>
        </p:nvPicPr>
        <p:blipFill>
          <a:blip r:embed="rId3">
            <a:alphaModFix/>
          </a:blip>
          <a:stretch>
            <a:fillRect/>
          </a:stretch>
        </p:blipFill>
        <p:spPr>
          <a:xfrm>
            <a:off x="684900" y="1527800"/>
            <a:ext cx="5267325" cy="3256976"/>
          </a:xfrm>
          <a:prstGeom prst="rect">
            <a:avLst/>
          </a:prstGeom>
          <a:noFill/>
          <a:ln>
            <a:noFill/>
          </a:ln>
        </p:spPr>
      </p:pic>
      <p:pic>
        <p:nvPicPr>
          <p:cNvPr id="220" name="Google Shape;220;p26" title="Chart"/>
          <p:cNvPicPr preferRelativeResize="0"/>
          <p:nvPr/>
        </p:nvPicPr>
        <p:blipFill>
          <a:blip r:embed="rId4">
            <a:alphaModFix/>
          </a:blip>
          <a:stretch>
            <a:fillRect/>
          </a:stretch>
        </p:blipFill>
        <p:spPr>
          <a:xfrm>
            <a:off x="7051850" y="1719047"/>
            <a:ext cx="3915300" cy="2420949"/>
          </a:xfrm>
          <a:prstGeom prst="rect">
            <a:avLst/>
          </a:prstGeom>
          <a:noFill/>
          <a:ln>
            <a:noFill/>
          </a:ln>
        </p:spPr>
      </p:pic>
      <p:pic>
        <p:nvPicPr>
          <p:cNvPr id="221" name="Google Shape;221;p26" title="Chart"/>
          <p:cNvPicPr preferRelativeResize="0"/>
          <p:nvPr/>
        </p:nvPicPr>
        <p:blipFill>
          <a:blip r:embed="rId5">
            <a:alphaModFix/>
          </a:blip>
          <a:stretch>
            <a:fillRect/>
          </a:stretch>
        </p:blipFill>
        <p:spPr>
          <a:xfrm>
            <a:off x="7109763" y="3993774"/>
            <a:ext cx="3799476" cy="2349324"/>
          </a:xfrm>
          <a:prstGeom prst="rect">
            <a:avLst/>
          </a:prstGeom>
          <a:noFill/>
          <a:ln>
            <a:noFill/>
          </a:ln>
        </p:spPr>
      </p:pic>
      <p:sp>
        <p:nvSpPr>
          <p:cNvPr id="222" name="Google Shape;222;p26"/>
          <p:cNvSpPr txBox="1"/>
          <p:nvPr/>
        </p:nvSpPr>
        <p:spPr>
          <a:xfrm>
            <a:off x="458725" y="4874000"/>
            <a:ext cx="6456600" cy="1469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66 out of 674 KPs are out of manufacturer’s recommended FMK range</a:t>
            </a:r>
            <a:endParaRPr sz="1700">
              <a:latin typeface="Nunito SemiBold"/>
              <a:ea typeface="Nunito SemiBold"/>
              <a:cs typeface="Nunito SemiBold"/>
              <a:sym typeface="Nunito SemiBold"/>
            </a:endParaRPr>
          </a:p>
          <a:p>
            <a:pPr indent="-336550" lvl="0" marL="457200" rtl="0" algn="l">
              <a:spcBef>
                <a:spcPts val="0"/>
              </a:spcBef>
              <a:spcAft>
                <a:spcPts val="0"/>
              </a:spcAft>
              <a:buSzPts val="1700"/>
              <a:buFont typeface="Nunito SemiBold"/>
              <a:buChar char="●"/>
            </a:pPr>
            <a:r>
              <a:rPr lang="en-US" sz="1700">
                <a:latin typeface="Nunito SemiBold"/>
                <a:ea typeface="Nunito SemiBold"/>
                <a:cs typeface="Nunito SemiBold"/>
                <a:sym typeface="Nunito SemiBold"/>
              </a:rPr>
              <a:t>The spread of KPs across the FMK</a:t>
            </a:r>
            <a:r>
              <a:rPr lang="en-US" sz="1700">
                <a:latin typeface="Nunito SemiBold"/>
                <a:ea typeface="Nunito SemiBold"/>
                <a:cs typeface="Nunito SemiBold"/>
                <a:sym typeface="Nunito SemiBold"/>
              </a:rPr>
              <a:t> range 3000 to 3900 is relatively the same in KPs that failed or passed 3 months verification</a:t>
            </a:r>
            <a:endParaRPr sz="1700">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29" name="Google Shape;229;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Grouping KPs according to pulses adjustments /calibrations done before W&amp;M sealing</a:t>
            </a:r>
            <a:endParaRPr sz="2200"/>
          </a:p>
          <a:p>
            <a:pPr indent="0" lvl="0" marL="0" rtl="0" algn="l">
              <a:spcBef>
                <a:spcPts val="1000"/>
              </a:spcBef>
              <a:spcAft>
                <a:spcPts val="0"/>
              </a:spcAft>
              <a:buNone/>
            </a:pPr>
            <a:r>
              <a:t/>
            </a:r>
            <a:endParaRPr/>
          </a:p>
        </p:txBody>
      </p:sp>
      <p:sp>
        <p:nvSpPr>
          <p:cNvPr id="230" name="Google Shape;23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1" name="Google Shape;231;p27" title="Chart"/>
          <p:cNvPicPr preferRelativeResize="0"/>
          <p:nvPr/>
        </p:nvPicPr>
        <p:blipFill rotWithShape="1">
          <a:blip r:embed="rId3">
            <a:alphaModFix/>
          </a:blip>
          <a:srcRect b="0" l="2591" r="0" t="0"/>
          <a:stretch/>
        </p:blipFill>
        <p:spPr>
          <a:xfrm>
            <a:off x="621425" y="2151138"/>
            <a:ext cx="5537025" cy="3514687"/>
          </a:xfrm>
          <a:prstGeom prst="rect">
            <a:avLst/>
          </a:prstGeom>
          <a:noFill/>
          <a:ln>
            <a:noFill/>
          </a:ln>
        </p:spPr>
      </p:pic>
      <p:pic>
        <p:nvPicPr>
          <p:cNvPr id="232" name="Google Shape;232;p27" title="Chart"/>
          <p:cNvPicPr preferRelativeResize="0"/>
          <p:nvPr/>
        </p:nvPicPr>
        <p:blipFill rotWithShape="1">
          <a:blip r:embed="rId4">
            <a:alphaModFix/>
          </a:blip>
          <a:srcRect b="0" l="2448" r="0" t="0"/>
          <a:stretch/>
        </p:blipFill>
        <p:spPr>
          <a:xfrm>
            <a:off x="6089625" y="2250341"/>
            <a:ext cx="5728125" cy="3630934"/>
          </a:xfrm>
          <a:prstGeom prst="rect">
            <a:avLst/>
          </a:prstGeom>
          <a:noFill/>
          <a:ln>
            <a:noFill/>
          </a:ln>
        </p:spPr>
      </p:pic>
      <p:sp>
        <p:nvSpPr>
          <p:cNvPr id="233" name="Google Shape;233;p27"/>
          <p:cNvSpPr txBox="1"/>
          <p:nvPr/>
        </p:nvSpPr>
        <p:spPr>
          <a:xfrm>
            <a:off x="699550" y="5607950"/>
            <a:ext cx="62271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Nunito SemiBold"/>
                <a:ea typeface="Nunito SemiBold"/>
                <a:cs typeface="Nunito SemiBold"/>
                <a:sym typeface="Nunito SemiBold"/>
              </a:rPr>
              <a:t>KP’s that failed 3 month verification have a higher rate of pulse adjustment or calibration before W&amp;M sealing</a:t>
            </a:r>
            <a:endParaRPr sz="19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